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notesMasterIdLst>
    <p:notesMasterId r:id="rId16"/>
  </p:notesMasterIdLst>
  <p:handoutMasterIdLst>
    <p:handoutMasterId r:id="rId17"/>
  </p:handoutMasterIdLst>
  <p:sldIdLst>
    <p:sldId id="256" r:id="rId3"/>
    <p:sldId id="333" r:id="rId4"/>
    <p:sldId id="332" r:id="rId5"/>
    <p:sldId id="301" r:id="rId6"/>
    <p:sldId id="305" r:id="rId7"/>
    <p:sldId id="327" r:id="rId8"/>
    <p:sldId id="304" r:id="rId9"/>
    <p:sldId id="306" r:id="rId10"/>
    <p:sldId id="328" r:id="rId11"/>
    <p:sldId id="329" r:id="rId12"/>
    <p:sldId id="334" r:id="rId13"/>
    <p:sldId id="330" r:id="rId14"/>
    <p:sldId id="309" r:id="rId15"/>
  </p:sldIdLst>
  <p:sldSz cx="12192000" cy="6858000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7E7"/>
    <a:srgbClr val="8FAADC"/>
    <a:srgbClr val="B0C7E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181" autoAdjust="0"/>
    <p:restoredTop sz="94660"/>
  </p:normalViewPr>
  <p:slideViewPr>
    <p:cSldViewPr snapToGrid="0">
      <p:cViewPr>
        <p:scale>
          <a:sx n="73" d="100"/>
          <a:sy n="73" d="100"/>
        </p:scale>
        <p:origin x="2250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8" d="100"/>
          <a:sy n="58" d="100"/>
        </p:scale>
        <p:origin x="2678" y="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89" cy="4980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899" y="0"/>
            <a:ext cx="2946189" cy="498003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10CE5058-213A-462E-9765-7689C608C93D}" type="datetimeFigureOut">
              <a:rPr lang="en-US" smtClean="0"/>
              <a:t>2/12/2019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1" y="9430224"/>
            <a:ext cx="2946189" cy="4980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899" y="9430224"/>
            <a:ext cx="2946189" cy="49800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F3CAB013-9E14-4305-8EAD-570E9A8051B5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2788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135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EF9438F2-30E6-491A-99A3-B3482BC527F1}" type="datetimeFigureOut">
              <a:rPr lang="de-CH" smtClean="0"/>
              <a:t>12.02.2019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959"/>
            <a:ext cx="5438140" cy="3909239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2" y="9430092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6" y="9430092"/>
            <a:ext cx="2945659" cy="498134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ED1FD653-2284-4F75-BB76-5289AE94618D}" type="slidenum">
              <a:rPr lang="de-CH" smtClean="0"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877138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460504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85970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674996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80622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4702291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0B5690-9CF0-4458-B71E-8435ADAF9E2B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8706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00" y="1900799"/>
            <a:ext cx="10425600" cy="1281601"/>
          </a:xfrm>
        </p:spPr>
        <p:txBody>
          <a:bodyPr anchor="t"/>
          <a:lstStyle>
            <a:lvl1pPr algn="l">
              <a:lnSpc>
                <a:spcPts val="4400"/>
              </a:lnSpc>
              <a:defRPr sz="4000"/>
            </a:lvl1pPr>
          </a:lstStyle>
          <a:p>
            <a:r>
              <a:rPr lang="fr-FR" smtClean="0"/>
              <a:t>Modifiez le style du titre</a:t>
            </a:r>
            <a:endParaRPr lang="de-CH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5600" y="3434400"/>
            <a:ext cx="10425600" cy="18450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marL="0" marR="0" lvl="0" indent="0" algn="l" defTabSz="914400" rtl="0" eaLnBrk="1" fontAlgn="auto" latinLnBrk="0" hangingPunct="1">
              <a:lnSpc>
                <a:spcPts val="36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fr-FR" smtClean="0"/>
              <a:t>Modifiez le style des sous-titres du masque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Jacques Babel, BILD-S / LABB  | </a:t>
            </a:r>
            <a:r>
              <a:rPr lang="fr-CH" dirty="0" smtClean="0"/>
              <a:t>Taux de certification du degré secondaire II et taux de maturité</a:t>
            </a:r>
            <a:r>
              <a:rPr lang="de-CH" dirty="0" smtClean="0"/>
              <a:t> |  EG BIWI  |  06.11.2017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158430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Text 1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59275" y="1426032"/>
            <a:ext cx="10431925" cy="885600"/>
          </a:xfrm>
        </p:spPr>
        <p:txBody>
          <a:bodyPr/>
          <a:lstStyle>
            <a:lvl1pPr>
              <a:defRPr sz="3000"/>
            </a:lvl1pPr>
          </a:lstStyle>
          <a:p>
            <a:r>
              <a:rPr lang="de-DE" dirty="0" smtClean="0"/>
              <a:t>Titel durch Klicken einfügen</a:t>
            </a:r>
            <a:endParaRPr lang="de-C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636" y="2492375"/>
            <a:ext cx="10427564" cy="3556507"/>
          </a:xfrm>
        </p:spPr>
        <p:txBody>
          <a:bodyPr/>
          <a:lstStyle>
            <a:lvl1pPr>
              <a:lnSpc>
                <a:spcPts val="3100"/>
              </a:lnSpc>
              <a:defRPr sz="2700"/>
            </a:lvl1pPr>
            <a:lvl2pPr>
              <a:lnSpc>
                <a:spcPts val="2800"/>
              </a:lnSpc>
              <a:defRPr/>
            </a:lvl2pPr>
            <a:lvl3pPr marL="536575" indent="-176213">
              <a:lnSpc>
                <a:spcPts val="2400"/>
              </a:lnSpc>
              <a:defRPr/>
            </a:lvl3pPr>
            <a:lvl4pPr marL="895350" indent="-176213">
              <a:lnSpc>
                <a:spcPts val="2200"/>
              </a:lnSpc>
              <a:defRPr/>
            </a:lvl4pPr>
            <a:lvl5pPr marL="1255713" indent="-176213">
              <a:lnSpc>
                <a:spcPts val="22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 smtClean="0"/>
              <a:t>Jacques Babel, BILD-S / LABB  |  </a:t>
            </a:r>
            <a:r>
              <a:rPr lang="fr-CH" dirty="0" smtClean="0"/>
              <a:t>Taux de certification du degré secondaire II et taux de maturité</a:t>
            </a:r>
            <a:r>
              <a:rPr lang="de-CH" dirty="0" smtClean="0"/>
              <a:t> |  EG BIWI  |  06.11.2017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62792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Text 2-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einfügen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063636" y="2492375"/>
            <a:ext cx="4852977" cy="3556507"/>
          </a:xfrm>
        </p:spPr>
        <p:txBody>
          <a:bodyPr/>
          <a:lstStyle>
            <a:lvl1pPr>
              <a:lnSpc>
                <a:spcPts val="3100"/>
              </a:lnSpc>
              <a:defRPr sz="2700"/>
            </a:lvl1pPr>
            <a:lvl2pPr>
              <a:lnSpc>
                <a:spcPts val="2800"/>
              </a:lnSpc>
              <a:defRPr/>
            </a:lvl2pPr>
            <a:lvl3pPr marL="536575" indent="-176213">
              <a:lnSpc>
                <a:spcPts val="2400"/>
              </a:lnSpc>
              <a:defRPr/>
            </a:lvl3pPr>
            <a:lvl4pPr marL="895350" indent="-176213">
              <a:lnSpc>
                <a:spcPts val="2200"/>
              </a:lnSpc>
              <a:defRPr/>
            </a:lvl4pPr>
            <a:lvl5pPr marL="1255713" indent="-176213">
              <a:lnSpc>
                <a:spcPts val="22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0"/>
          </p:nvPr>
        </p:nvSpPr>
        <p:spPr>
          <a:xfrm>
            <a:off x="6638223" y="2492375"/>
            <a:ext cx="4852977" cy="3556507"/>
          </a:xfrm>
        </p:spPr>
        <p:txBody>
          <a:bodyPr/>
          <a:lstStyle>
            <a:lvl1pPr>
              <a:lnSpc>
                <a:spcPts val="3100"/>
              </a:lnSpc>
              <a:defRPr sz="2700"/>
            </a:lvl1pPr>
            <a:lvl2pPr>
              <a:lnSpc>
                <a:spcPts val="2800"/>
              </a:lnSpc>
              <a:defRPr/>
            </a:lvl2pPr>
            <a:lvl3pPr marL="536575" indent="-176213">
              <a:lnSpc>
                <a:spcPts val="2400"/>
              </a:lnSpc>
              <a:defRPr/>
            </a:lvl3pPr>
            <a:lvl4pPr marL="895350" indent="-176213">
              <a:lnSpc>
                <a:spcPts val="2200"/>
              </a:lnSpc>
              <a:defRPr/>
            </a:lvl4pPr>
            <a:lvl5pPr marL="1255713" indent="-176213">
              <a:lnSpc>
                <a:spcPts val="22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smtClean="0"/>
              <a:t>Name Referent/in, Organisationseinheit / Projekt  |  Titel der Präsentation  |  Anlass  |  Datum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159718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links Text, rechts Graf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einfügen</a:t>
            </a:r>
            <a:endParaRPr lang="de-CH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55664" y="2498471"/>
            <a:ext cx="5035536" cy="313802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Bild / Grafik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56864" y="5767199"/>
            <a:ext cx="5035536" cy="29222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Legende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63636" y="2498471"/>
            <a:ext cx="4852977" cy="3556507"/>
          </a:xfrm>
        </p:spPr>
        <p:txBody>
          <a:bodyPr/>
          <a:lstStyle>
            <a:lvl1pPr>
              <a:lnSpc>
                <a:spcPts val="3100"/>
              </a:lnSpc>
              <a:defRPr sz="2700"/>
            </a:lvl1pPr>
            <a:lvl2pPr>
              <a:lnSpc>
                <a:spcPts val="2800"/>
              </a:lnSpc>
              <a:defRPr/>
            </a:lvl2pPr>
            <a:lvl3pPr marL="536575" indent="-176213">
              <a:lnSpc>
                <a:spcPts val="2400"/>
              </a:lnSpc>
              <a:defRPr/>
            </a:lvl3pPr>
            <a:lvl4pPr marL="895350" indent="-176213">
              <a:lnSpc>
                <a:spcPts val="2200"/>
              </a:lnSpc>
              <a:defRPr/>
            </a:lvl4pPr>
            <a:lvl5pPr marL="1255713" indent="-176213">
              <a:lnSpc>
                <a:spcPts val="2200"/>
              </a:lnSpc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de-CH" smtClean="0"/>
              <a:t>Name Referent/in, Organisationseinheit / Projekt  |  Titel der Präsentation  |  Anlass  |  Datum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172449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afiken links un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einfügen</a:t>
            </a:r>
            <a:endParaRPr lang="de-CH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6455664" y="2492375"/>
            <a:ext cx="5035536" cy="313802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Bild / Grafik</a:t>
            </a:r>
            <a:endParaRPr lang="de-CH" dirty="0"/>
          </a:p>
        </p:txBody>
      </p:sp>
      <p:sp>
        <p:nvSpPr>
          <p:cNvPr id="7" name="Content Placeholder 2"/>
          <p:cNvSpPr>
            <a:spLocks noGrp="1"/>
          </p:cNvSpPr>
          <p:nvPr>
            <p:ph idx="13" hasCustomPrompt="1"/>
          </p:nvPr>
        </p:nvSpPr>
        <p:spPr>
          <a:xfrm>
            <a:off x="6456864" y="5767199"/>
            <a:ext cx="5035536" cy="29222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Legende</a:t>
            </a:r>
            <a:endParaRPr lang="de-CH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59264" y="2492375"/>
            <a:ext cx="4859952" cy="313802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Bild / Grafik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060464" y="5767199"/>
            <a:ext cx="4858752" cy="29222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Legende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smtClean="0"/>
              <a:t>Name Referent/in, Organisationseinheit / Projekt  |  Titel der Präsentation  |  Anlass  |  Datum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775876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Grafik ganze Br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 dirty="0" smtClean="0"/>
              <a:t>Titel durch Klicken einfügen</a:t>
            </a:r>
            <a:endParaRPr lang="de-CH" dirty="0"/>
          </a:p>
        </p:txBody>
      </p:sp>
      <p:sp>
        <p:nvSpPr>
          <p:cNvPr id="8" name="Content Placeholder 2"/>
          <p:cNvSpPr>
            <a:spLocks noGrp="1"/>
          </p:cNvSpPr>
          <p:nvPr>
            <p:ph idx="14" hasCustomPrompt="1"/>
          </p:nvPr>
        </p:nvSpPr>
        <p:spPr>
          <a:xfrm>
            <a:off x="1059264" y="2492375"/>
            <a:ext cx="10431936" cy="3138026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Bild / Grafik</a:t>
            </a:r>
            <a:endParaRPr lang="de-CH" dirty="0"/>
          </a:p>
        </p:txBody>
      </p:sp>
      <p:sp>
        <p:nvSpPr>
          <p:cNvPr id="9" name="Content Placeholder 2"/>
          <p:cNvSpPr>
            <a:spLocks noGrp="1"/>
          </p:cNvSpPr>
          <p:nvPr>
            <p:ph idx="15" hasCustomPrompt="1"/>
          </p:nvPr>
        </p:nvSpPr>
        <p:spPr>
          <a:xfrm>
            <a:off x="1060464" y="5767199"/>
            <a:ext cx="10491456" cy="292223"/>
          </a:xfrm>
        </p:spPr>
        <p:txBody>
          <a:bodyPr>
            <a:normAutofit/>
          </a:bodyPr>
          <a:lstStyle>
            <a:lvl1pPr>
              <a:lnSpc>
                <a:spcPts val="2200"/>
              </a:lnSpc>
              <a:spcAft>
                <a:spcPts val="0"/>
              </a:spcAft>
              <a:defRPr sz="1800"/>
            </a:lvl1pPr>
          </a:lstStyle>
          <a:p>
            <a:pPr lvl="0"/>
            <a:r>
              <a:rPr lang="de-DE" dirty="0" smtClean="0"/>
              <a:t>Legende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CH" dirty="0" smtClean="0"/>
              <a:t>Jacques Babel, BILD-S / LABB  |  </a:t>
            </a:r>
            <a:r>
              <a:rPr lang="de-CH" dirty="0" err="1" smtClean="0"/>
              <a:t>Transitions</a:t>
            </a:r>
            <a:r>
              <a:rPr lang="de-CH" dirty="0" smtClean="0"/>
              <a:t> </a:t>
            </a:r>
            <a:r>
              <a:rPr lang="de-CH" dirty="0" err="1" smtClean="0"/>
              <a:t>après</a:t>
            </a:r>
            <a:r>
              <a:rPr lang="de-CH" dirty="0" smtClean="0"/>
              <a:t> </a:t>
            </a:r>
            <a:r>
              <a:rPr lang="de-CH" dirty="0" err="1" smtClean="0"/>
              <a:t>un</a:t>
            </a:r>
            <a:r>
              <a:rPr lang="de-CH" dirty="0" smtClean="0"/>
              <a:t> </a:t>
            </a:r>
            <a:r>
              <a:rPr lang="de-CH" dirty="0" err="1" smtClean="0"/>
              <a:t>titre</a:t>
            </a:r>
            <a:r>
              <a:rPr lang="de-CH" dirty="0" smtClean="0"/>
              <a:t> du </a:t>
            </a:r>
            <a:r>
              <a:rPr lang="de-CH" dirty="0" err="1" smtClean="0"/>
              <a:t>secondaire</a:t>
            </a:r>
            <a:r>
              <a:rPr lang="de-CH" dirty="0" smtClean="0"/>
              <a:t> II  |  EG BIWI  |  06.11.2017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5723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59275" y="1419936"/>
            <a:ext cx="10431925" cy="461665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 dirty="0" smtClean="0"/>
              <a:t>Formatvorlage des Titels durch Klicken bearbeiten</a:t>
            </a:r>
            <a:endParaRPr lang="de-CH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275" y="2492375"/>
            <a:ext cx="10427564" cy="101515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Wingdings" panose="05000000000000000000" pitchFamily="2" charset="2"/>
              <a:buNone/>
              <a:tabLst/>
              <a:defRPr/>
            </a:pPr>
            <a:r>
              <a:rPr lang="de-DE" dirty="0" smtClean="0"/>
              <a:t>Formatvorlage des Untertitels durch Klicken bearbeiten</a:t>
            </a:r>
            <a:endParaRPr lang="de-CH" dirty="0" smtClean="0"/>
          </a:p>
          <a:p>
            <a:pPr marL="0" indent="0">
              <a:buNone/>
            </a:pPr>
            <a:endParaRPr lang="de-DE" sz="3200" dirty="0" smtClean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0161" y="3263935"/>
            <a:ext cx="1929388" cy="853442"/>
          </a:xfrm>
          <a:prstGeom prst="rect">
            <a:avLst/>
          </a:prstGeom>
        </p:spPr>
      </p:pic>
      <p:cxnSp>
        <p:nvCxnSpPr>
          <p:cNvPr id="14" name="Gerader Verbinder 13"/>
          <p:cNvCxnSpPr/>
          <p:nvPr userDrawn="1"/>
        </p:nvCxnSpPr>
        <p:spPr>
          <a:xfrm>
            <a:off x="0" y="6319229"/>
            <a:ext cx="12192000" cy="1381"/>
          </a:xfrm>
          <a:prstGeom prst="line">
            <a:avLst/>
          </a:prstGeom>
          <a:ln w="12700" cap="rnd">
            <a:solidFill>
              <a:schemeClr val="accent5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25456" cy="1018032"/>
          </a:xfrm>
          <a:prstGeom prst="rect">
            <a:avLst/>
          </a:prstGeom>
        </p:spPr>
      </p:pic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059275" y="6401349"/>
            <a:ext cx="9359125" cy="231925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l"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de-CH" dirty="0" smtClean="0"/>
              <a:t>Jacques Babel, BILD-S / LABB  | </a:t>
            </a:r>
            <a:r>
              <a:rPr lang="fr-CH" dirty="0" smtClean="0"/>
              <a:t>Taux de certification du degré secondaire II et taux de maturité</a:t>
            </a:r>
            <a:r>
              <a:rPr lang="de-CH" dirty="0" smtClean="0"/>
              <a:t> |  EG BIWI  |  06.11.2017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4"/>
          </p:nvPr>
        </p:nvSpPr>
        <p:spPr>
          <a:xfrm>
            <a:off x="10605599" y="6405647"/>
            <a:ext cx="881239" cy="227628"/>
          </a:xfrm>
          <a:prstGeom prst="rect">
            <a:avLst/>
          </a:prstGeom>
        </p:spPr>
        <p:txBody>
          <a:bodyPr vert="horz" lIns="0" tIns="0" rIns="0" bIns="45720" rtlCol="0" anchor="t" anchorCtr="0"/>
          <a:lstStyle>
            <a:lvl1pPr algn="r">
              <a:defRPr sz="800">
                <a:solidFill>
                  <a:schemeClr val="accent5">
                    <a:lumMod val="60000"/>
                    <a:lumOff val="40000"/>
                  </a:schemeClr>
                </a:solidFill>
              </a:defRPr>
            </a:lvl1pPr>
          </a:lstStyle>
          <a:p>
            <a:fld id="{7376A5A3-8F85-406F-8E5A-90FF9E31E9F2}" type="slidenum">
              <a:rPr lang="de-CH" smtClean="0"/>
              <a:pPr/>
              <a:t>‹N°›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022490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9" r:id="rId4"/>
    <p:sldLayoutId id="2147483660" r:id="rId5"/>
    <p:sldLayoutId id="2147483661" r:id="rId6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ts val="3600"/>
        </a:lnSpc>
        <a:spcBef>
          <a:spcPct val="0"/>
        </a:spcBef>
        <a:buNone/>
        <a:defRPr sz="3000" b="1" kern="1200" baseline="0">
          <a:solidFill>
            <a:schemeClr val="accent5">
              <a:lumMod val="60000"/>
              <a:lumOff val="40000"/>
            </a:schemeClr>
          </a:solidFill>
          <a:latin typeface="+mn-lt"/>
          <a:ea typeface="+mj-ea"/>
          <a:cs typeface="+mj-cs"/>
        </a:defRPr>
      </a:lvl1pPr>
    </p:titleStyle>
    <p:bodyStyle>
      <a:lvl1pPr marL="0" marR="0" indent="0" algn="l" defTabSz="914400" rtl="0" eaLnBrk="1" fontAlgn="auto" latinLnBrk="0" hangingPunct="1">
        <a:lnSpc>
          <a:spcPts val="3200"/>
        </a:lnSpc>
        <a:spcBef>
          <a:spcPts val="0"/>
        </a:spcBef>
        <a:spcAft>
          <a:spcPts val="1200"/>
        </a:spcAft>
        <a:buClrTx/>
        <a:buSzTx/>
        <a:buFont typeface="Wingdings" panose="05000000000000000000" pitchFamily="2" charset="2"/>
        <a:buNone/>
        <a:tabLst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570" userDrawn="1">
          <p15:clr>
            <a:srgbClr val="F26B43"/>
          </p15:clr>
        </p15:guide>
        <p15:guide id="2" pos="3727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mailto:eduperspectives@stat.admin.ch" TargetMode="External"/><Relationship Id="rId2" Type="http://schemas.openxmlformats.org/officeDocument/2006/relationships/hyperlink" Target="http://www.labb.bfs.admin.ch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5600" y="1900799"/>
            <a:ext cx="10507564" cy="564257"/>
          </a:xfrm>
        </p:spPr>
        <p:txBody>
          <a:bodyPr/>
          <a:lstStyle/>
          <a:p>
            <a:r>
              <a:rPr lang="fr-CH" dirty="0" smtClean="0"/>
              <a:t>The LABB-System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Jacques Babel, Dr., Head of LABB, FSO</a:t>
            </a:r>
          </a:p>
          <a:p>
            <a:r>
              <a:rPr lang="en-US" dirty="0" smtClean="0"/>
              <a:t>14.2.2019 / Swiss Longitudinal Data Fair 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Jacques </a:t>
            </a:r>
            <a:r>
              <a:rPr lang="de-CH" dirty="0" smtClean="0"/>
              <a:t>Babel, Dr., FSO | </a:t>
            </a:r>
            <a:r>
              <a:rPr lang="fr-CH" dirty="0" smtClean="0"/>
              <a:t>The LABB-System </a:t>
            </a:r>
            <a:r>
              <a:rPr lang="de-CH" dirty="0" smtClean="0"/>
              <a:t>|  Swiss Longitudinal Data Fair </a:t>
            </a:r>
            <a:r>
              <a:rPr lang="de-CH" dirty="0"/>
              <a:t>|  </a:t>
            </a:r>
            <a:r>
              <a:rPr lang="de-CH" dirty="0" smtClean="0"/>
              <a:t>14.2.2019</a:t>
            </a:r>
            <a:endParaRPr lang="de-CH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6152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75" y="1939155"/>
            <a:ext cx="6824637" cy="4227469"/>
          </a:xfrm>
          <a:prstGeom prst="rect">
            <a:avLst/>
          </a:prstGeom>
        </p:spPr>
      </p:pic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GB" dirty="0" smtClean="0"/>
              <a:t>Example 1: Dynamics of trajectories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238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GB" dirty="0" smtClean="0"/>
              <a:t>Example </a:t>
            </a:r>
            <a:r>
              <a:rPr lang="en-GB" dirty="0" smtClean="0"/>
              <a:t>2: </a:t>
            </a:r>
            <a:r>
              <a:rPr lang="en-GB" dirty="0" err="1" smtClean="0"/>
              <a:t>Intercohort</a:t>
            </a:r>
            <a:r>
              <a:rPr lang="en-GB" dirty="0" smtClean="0"/>
              <a:t> changes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74" y="2008994"/>
            <a:ext cx="8632885" cy="4039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38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GB" dirty="0" smtClean="0"/>
              <a:t>Example </a:t>
            </a:r>
            <a:r>
              <a:rPr lang="en-GB" dirty="0" smtClean="0"/>
              <a:t>3: </a:t>
            </a:r>
            <a:r>
              <a:rPr lang="en-GB" dirty="0" smtClean="0"/>
              <a:t>Spatial complexity of key-indicators</a:t>
            </a:r>
            <a:endParaRPr lang="en-GB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275" y="1887697"/>
            <a:ext cx="5988205" cy="4229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122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3"/>
            <a:ext cx="10431925" cy="461665"/>
          </a:xfrm>
        </p:spPr>
        <p:txBody>
          <a:bodyPr/>
          <a:lstStyle/>
          <a:p>
            <a:pPr lvl="0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idx="1"/>
          </p:nvPr>
        </p:nvSpPr>
        <p:spPr>
          <a:xfrm>
            <a:off x="1059275" y="2174488"/>
            <a:ext cx="10737273" cy="2603277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LABB </a:t>
            </a:r>
            <a:r>
              <a:rPr lang="en-US" dirty="0"/>
              <a:t>hands-on </a:t>
            </a:r>
            <a:r>
              <a:rPr lang="en-US" dirty="0" smtClean="0"/>
              <a:t>session this </a:t>
            </a:r>
            <a:r>
              <a:rPr lang="en-US" dirty="0" smtClean="0"/>
              <a:t>afternoon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Visit: </a:t>
            </a:r>
            <a:r>
              <a:rPr lang="en-US" dirty="0" smtClean="0">
                <a:hlinkClick r:id="rId2"/>
              </a:rPr>
              <a:t>www.labb.bfs.admin.ch</a:t>
            </a:r>
            <a:endParaRPr lang="en-US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/>
              <a:t>Contact : </a:t>
            </a:r>
            <a:r>
              <a:rPr lang="en-US" dirty="0" smtClean="0">
                <a:hlinkClick r:id="rId3"/>
              </a:rPr>
              <a:t>eduperspectives@stat.admin.ch</a:t>
            </a:r>
            <a:endParaRPr lang="en-US" dirty="0" smtClean="0"/>
          </a:p>
          <a:p>
            <a:endParaRPr lang="de-DE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de-DE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125006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US" dirty="0" smtClean="0"/>
              <a:t>Why LABB</a:t>
            </a:r>
            <a:r>
              <a:rPr lang="en-US" dirty="0" smtClean="0"/>
              <a:t>?</a:t>
            </a:r>
            <a:endParaRPr lang="de-CH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059275" y="1993838"/>
            <a:ext cx="9861767" cy="410368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Need to take </a:t>
            </a:r>
            <a:r>
              <a:rPr lang="en-US" dirty="0"/>
              <a:t>profit of the new possibilities offered by the availability of the AHV number (Personal Identification Number) in many official </a:t>
            </a:r>
            <a:r>
              <a:rPr lang="en-US" dirty="0" smtClean="0"/>
              <a:t>statistics in </a:t>
            </a:r>
            <a:r>
              <a:rPr lang="en-US" dirty="0" smtClean="0"/>
              <a:t>Switzerland</a:t>
            </a:r>
            <a:endParaRPr lang="en-US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FSO-Project started in 2014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LABB (Longitudinal analyses in the field of education</a:t>
            </a:r>
            <a:r>
              <a:rPr lang="en-US" dirty="0" smtClean="0"/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smtClean="0"/>
              <a:t>Goals: </a:t>
            </a:r>
          </a:p>
          <a:p>
            <a:pPr marL="993775" lvl="2" indent="-457200">
              <a:lnSpc>
                <a:spcPts val="2600"/>
              </a:lnSpc>
            </a:pPr>
            <a:r>
              <a:rPr lang="en-US" sz="2400" dirty="0" smtClean="0"/>
              <a:t>Better </a:t>
            </a:r>
            <a:r>
              <a:rPr lang="en-US" sz="2400" dirty="0" smtClean="0"/>
              <a:t>measure the Swiss educational </a:t>
            </a:r>
            <a:r>
              <a:rPr lang="en-US" sz="2400" dirty="0" smtClean="0"/>
              <a:t>system through analyses of trajectories and processes</a:t>
            </a:r>
          </a:p>
          <a:p>
            <a:pPr marL="993775" lvl="2" indent="-457200"/>
            <a:r>
              <a:rPr lang="en-US" sz="2400" dirty="0" smtClean="0"/>
              <a:t>Promote </a:t>
            </a:r>
            <a:r>
              <a:rPr lang="en-US" sz="2400" dirty="0"/>
              <a:t>the dissemination of consistent longitudinal results</a:t>
            </a:r>
            <a:endParaRPr lang="de-CH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197765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embers of the LABB team at FSO</a:t>
            </a:r>
            <a:endParaRPr lang="de-CH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059274" y="2085278"/>
            <a:ext cx="9861767" cy="3154710"/>
          </a:xfrm>
        </p:spPr>
        <p:txBody>
          <a:bodyPr/>
          <a:lstStyle/>
          <a:p>
            <a:r>
              <a:rPr lang="en-GB" dirty="0" smtClean="0"/>
              <a:t>Francesco Laganà, </a:t>
            </a:r>
            <a:r>
              <a:rPr lang="en-GB" dirty="0" err="1" smtClean="0"/>
              <a:t>Dr.</a:t>
            </a:r>
            <a:endParaRPr lang="en-GB" dirty="0" smtClean="0"/>
          </a:p>
          <a:p>
            <a:r>
              <a:rPr lang="en-GB" dirty="0" smtClean="0"/>
              <a:t>Pascal </a:t>
            </a:r>
            <a:r>
              <a:rPr lang="en-GB" dirty="0" smtClean="0"/>
              <a:t>Strubi</a:t>
            </a:r>
            <a:endParaRPr lang="en-GB" dirty="0" smtClean="0"/>
          </a:p>
          <a:p>
            <a:r>
              <a:rPr lang="en-GB" dirty="0" smtClean="0"/>
              <a:t>Jana Veselá</a:t>
            </a:r>
            <a:r>
              <a:rPr lang="en-GB" dirty="0"/>
              <a:t> , </a:t>
            </a:r>
            <a:r>
              <a:rPr lang="en-GB" dirty="0" err="1"/>
              <a:t>Dr.</a:t>
            </a:r>
            <a:endParaRPr lang="en-GB" dirty="0" smtClean="0"/>
          </a:p>
          <a:p>
            <a:r>
              <a:rPr lang="en-GB" dirty="0" smtClean="0"/>
              <a:t>Laurent Gaillard</a:t>
            </a:r>
          </a:p>
          <a:p>
            <a:r>
              <a:rPr lang="en-GB" dirty="0" smtClean="0"/>
              <a:t>Julie Falcon</a:t>
            </a:r>
            <a:r>
              <a:rPr lang="en-GB" dirty="0"/>
              <a:t> , </a:t>
            </a:r>
            <a:r>
              <a:rPr lang="en-GB" dirty="0" err="1"/>
              <a:t>Dr</a:t>
            </a:r>
            <a:r>
              <a:rPr lang="en-GB" dirty="0" err="1" smtClean="0"/>
              <a:t>.</a:t>
            </a:r>
            <a:endParaRPr lang="en-GB" dirty="0" smtClean="0"/>
          </a:p>
          <a:p>
            <a:r>
              <a:rPr lang="en-GB" dirty="0" smtClean="0"/>
              <a:t>Jacques Babel, </a:t>
            </a:r>
            <a:r>
              <a:rPr lang="en-GB" dirty="0" err="1" smtClean="0"/>
              <a:t>Dr.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3430515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LABB system is constantly </a:t>
            </a:r>
            <a:r>
              <a:rPr lang="en-US" dirty="0" smtClean="0"/>
              <a:t>developing…</a:t>
            </a:r>
            <a:endParaRPr lang="de-CH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type="body" idx="1"/>
          </p:nvPr>
        </p:nvSpPr>
        <p:spPr>
          <a:xfrm>
            <a:off x="1059275" y="2037326"/>
            <a:ext cx="9861767" cy="3642023"/>
          </a:xfrm>
        </p:spPr>
        <p:txBody>
          <a:bodyPr/>
          <a:lstStyle/>
          <a:p>
            <a:r>
              <a:rPr lang="en-GB" dirty="0" smtClean="0"/>
              <a:t>New data sources - registers and surveys - are regularly added </a:t>
            </a:r>
          </a:p>
          <a:p>
            <a:r>
              <a:rPr lang="en-GB" dirty="0" smtClean="0"/>
              <a:t>This involves: 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/>
              <a:t>Longitudinal linkage in order to observe trajectories in education or at the labour market interface.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GB" dirty="0" smtClean="0"/>
              <a:t>Cross-sectional linkages to add contextual information to the trajectory like the migration status, parental educational, detailed geographic information or educational outcomes (e.g. employment and income</a:t>
            </a:r>
            <a:r>
              <a:rPr lang="en-GB" dirty="0" smtClean="0"/>
              <a:t>).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380695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2"/>
            <a:ext cx="10431925" cy="428002"/>
          </a:xfrm>
        </p:spPr>
        <p:txBody>
          <a:bodyPr/>
          <a:lstStyle/>
          <a:p>
            <a:r>
              <a:rPr lang="en-GB" sz="2800" dirty="0" smtClean="0"/>
              <a:t>Data from several sources have already been «integrated»</a:t>
            </a:r>
            <a:endParaRPr lang="en-GB" sz="28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7616153"/>
              </p:ext>
            </p:extLst>
          </p:nvPr>
        </p:nvGraphicFramePr>
        <p:xfrm>
          <a:off x="1059275" y="1887697"/>
          <a:ext cx="10536980" cy="38548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012">
                  <a:extLst>
                    <a:ext uri="{9D8B030D-6E8A-4147-A177-3AD203B41FA5}">
                      <a16:colId xmlns:a16="http://schemas.microsoft.com/office/drawing/2014/main" val="4187452705"/>
                    </a:ext>
                  </a:extLst>
                </a:gridCol>
                <a:gridCol w="1704109">
                  <a:extLst>
                    <a:ext uri="{9D8B030D-6E8A-4147-A177-3AD203B41FA5}">
                      <a16:colId xmlns:a16="http://schemas.microsoft.com/office/drawing/2014/main" val="3696751557"/>
                    </a:ext>
                  </a:extLst>
                </a:gridCol>
                <a:gridCol w="1787237">
                  <a:extLst>
                    <a:ext uri="{9D8B030D-6E8A-4147-A177-3AD203B41FA5}">
                      <a16:colId xmlns:a16="http://schemas.microsoft.com/office/drawing/2014/main" val="4068736576"/>
                    </a:ext>
                  </a:extLst>
                </a:gridCol>
                <a:gridCol w="2169622">
                  <a:extLst>
                    <a:ext uri="{9D8B030D-6E8A-4147-A177-3AD203B41FA5}">
                      <a16:colId xmlns:a16="http://schemas.microsoft.com/office/drawing/2014/main" val="3268272401"/>
                    </a:ext>
                  </a:extLst>
                </a:gridCol>
              </a:tblGrid>
              <a:tr h="2811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Source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Period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Type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Approx. number</a:t>
                      </a:r>
                      <a:r>
                        <a:rPr lang="en-GB" sz="1600" baseline="0" dirty="0" smtClean="0"/>
                        <a:t> of persons in a cohort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302144"/>
                  </a:ext>
                </a:extLst>
              </a:tr>
              <a:tr h="48974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Education statistics (2012 to 2016)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2012-1016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Comprehensive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100’000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0637231"/>
                  </a:ext>
                </a:extLst>
              </a:tr>
              <a:tr h="69317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600" dirty="0" smtClean="0"/>
                        <a:t>Population and household register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2010-2016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600" dirty="0" smtClean="0"/>
                        <a:t>Comprehensive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100’000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4594383"/>
                  </a:ext>
                </a:extLst>
              </a:tr>
              <a:tr h="48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PLASTA from SECO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2011-2016</a:t>
                      </a:r>
                    </a:p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Comprehensive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100’000*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6961418"/>
                  </a:ext>
                </a:extLst>
              </a:tr>
              <a:tr h="69317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Central Compensation Office Data + STATENT </a:t>
                      </a:r>
                      <a:r>
                        <a:rPr lang="en-US" sz="1600" dirty="0" smtClean="0"/>
                        <a:t>(integration in </a:t>
                      </a:r>
                      <a:r>
                        <a:rPr lang="en-US" sz="1600" dirty="0" smtClean="0"/>
                        <a:t>validation)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2011-2016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Comprehensive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100’000*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4408392"/>
                  </a:ext>
                </a:extLst>
              </a:tr>
              <a:tr h="48522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Structural survey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2010-2016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Survey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10’000 / 3’000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19366459"/>
                  </a:ext>
                </a:extLst>
              </a:tr>
              <a:tr h="281121"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Earnings</a:t>
                      </a:r>
                      <a:r>
                        <a:rPr lang="en-GB" sz="1600" baseline="0" dirty="0" smtClean="0"/>
                        <a:t> Structure survey </a:t>
                      </a:r>
                      <a:r>
                        <a:rPr lang="en-GB" sz="1600" baseline="0" dirty="0" smtClean="0"/>
                        <a:t>(integration in </a:t>
                      </a:r>
                      <a:r>
                        <a:rPr lang="en-GB" sz="1600" baseline="0" dirty="0" smtClean="0"/>
                        <a:t>validation)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2012/2014/2016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Survey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dirty="0" smtClean="0"/>
                        <a:t>20’000*</a:t>
                      </a:r>
                      <a:endParaRPr lang="en-GB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729541"/>
                  </a:ext>
                </a:extLst>
              </a:tr>
            </a:tbl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1059275" y="5963476"/>
            <a:ext cx="283282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dirty="0" smtClean="0"/>
              <a:t>* Limitations on age or status</a:t>
            </a: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val="279491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376A5A3-8F85-406F-8E5A-90FF9E31E9F2}" type="slidenum">
              <a:rPr lang="de-CH" smtClean="0"/>
              <a:pPr/>
              <a:t>6</a:t>
            </a:fld>
            <a:endParaRPr lang="de-CH" dirty="0"/>
          </a:p>
        </p:txBody>
      </p:sp>
      <p:pic>
        <p:nvPicPr>
          <p:cNvPr id="6" name="Imag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195" y="1374438"/>
            <a:ext cx="8300135" cy="46806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17447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1059275" y="1426032"/>
            <a:ext cx="10431925" cy="461665"/>
          </a:xfrm>
        </p:spPr>
        <p:txBody>
          <a:bodyPr/>
          <a:lstStyle/>
          <a:p>
            <a:r>
              <a:rPr lang="en-GB" dirty="0" smtClean="0"/>
              <a:t>Challenges</a:t>
            </a:r>
            <a:endParaRPr lang="en-GB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idx="1"/>
          </p:nvPr>
        </p:nvSpPr>
        <p:spPr>
          <a:xfrm>
            <a:off x="1061195" y="1970851"/>
            <a:ext cx="10559998" cy="3398366"/>
          </a:xfrm>
        </p:spPr>
        <p:txBody>
          <a:bodyPr/>
          <a:lstStyle/>
          <a:p>
            <a:r>
              <a:rPr lang="en-US" sz="2400" dirty="0" smtClean="0"/>
              <a:t>Integration of many sources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400" dirty="0" smtClean="0"/>
              <a:t>Consistency, complexity of the various sources (e.g. “competing” sequences between sources)</a:t>
            </a:r>
          </a:p>
          <a:p>
            <a:r>
              <a:rPr lang="en-US" sz="2400" dirty="0" smtClean="0"/>
              <a:t>Providing reference longitudinal </a:t>
            </a:r>
            <a:r>
              <a:rPr lang="en-US" sz="2400" dirty="0" smtClean="0"/>
              <a:t>micro data files</a:t>
            </a:r>
            <a:endParaRPr lang="en-US" sz="2400" dirty="0" smtClean="0"/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400" dirty="0" smtClean="0"/>
              <a:t>Implementation of a common methodology for longitudinal data processing of registers</a:t>
            </a:r>
          </a:p>
          <a:p>
            <a:pPr marL="457200" indent="-457200">
              <a:buFont typeface="Symbol" panose="05050102010706020507" pitchFamily="18" charset="2"/>
              <a:buChar char="Þ"/>
            </a:pPr>
            <a:r>
              <a:rPr lang="en-US" sz="2400" dirty="0" smtClean="0"/>
              <a:t>Diffusion of files dedicated for special purposes (HSF Files, Spell Files)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1205966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934585" y="1245924"/>
            <a:ext cx="10431925" cy="461665"/>
          </a:xfrm>
        </p:spPr>
        <p:txBody>
          <a:bodyPr/>
          <a:lstStyle/>
          <a:p>
            <a:r>
              <a:rPr lang="en-US" dirty="0" smtClean="0"/>
              <a:t>Data availability</a:t>
            </a:r>
            <a:endParaRPr lang="en-US" sz="3600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idx="1"/>
          </p:nvPr>
        </p:nvSpPr>
        <p:spPr>
          <a:xfrm>
            <a:off x="934585" y="1916832"/>
            <a:ext cx="10758651" cy="3323987"/>
          </a:xfrm>
        </p:spPr>
        <p:txBody>
          <a:bodyPr/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/>
              <a:t>Production and diffusion of ready-to-use linked data to academic and institutional partners in order to facilitate </a:t>
            </a:r>
            <a:r>
              <a:rPr lang="en-GB" dirty="0" smtClean="0"/>
              <a:t>analysis.</a:t>
            </a:r>
            <a:endParaRPr lang="en-GB" dirty="0" smtClean="0"/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LABB Files </a:t>
            </a:r>
            <a:r>
              <a:rPr lang="en-GB" dirty="0" smtClean="0"/>
              <a:t>(microdata) are </a:t>
            </a:r>
            <a:r>
              <a:rPr lang="en-GB" dirty="0" smtClean="0"/>
              <a:t>available with a Data Protection Contract. Only administrative costs for academics </a:t>
            </a:r>
            <a:r>
              <a:rPr lang="en-GB" dirty="0" smtClean="0"/>
              <a:t>(about CHF 100</a:t>
            </a:r>
            <a:r>
              <a:rPr lang="en-GB" dirty="0" smtClean="0"/>
              <a:t>)</a:t>
            </a:r>
          </a:p>
          <a:p>
            <a:pPr>
              <a:lnSpc>
                <a:spcPct val="100000"/>
              </a:lnSpc>
              <a:spcAft>
                <a:spcPts val="0"/>
              </a:spcAft>
            </a:pPr>
            <a:endParaRPr lang="en-GB" dirty="0"/>
          </a:p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 dirty="0" smtClean="0"/>
              <a:t>Many data are already linked: no need to apply for data </a:t>
            </a:r>
            <a:r>
              <a:rPr lang="en-GB" dirty="0" smtClean="0"/>
              <a:t>linkages and linkages have already been checked!</a:t>
            </a:r>
            <a:endParaRPr lang="en-GB" dirty="0" smtClean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210793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43" name="Rectangle 19"/>
          <p:cNvSpPr>
            <a:spLocks noGrp="1" noChangeArrowheads="1"/>
          </p:cNvSpPr>
          <p:nvPr>
            <p:ph type="title"/>
          </p:nvPr>
        </p:nvSpPr>
        <p:spPr>
          <a:xfrm>
            <a:off x="934585" y="1245924"/>
            <a:ext cx="10431925" cy="461665"/>
          </a:xfrm>
        </p:spPr>
        <p:txBody>
          <a:bodyPr/>
          <a:lstStyle/>
          <a:p>
            <a:r>
              <a:rPr lang="en-US" dirty="0" smtClean="0"/>
              <a:t>Advantages / </a:t>
            </a:r>
            <a:r>
              <a:rPr lang="en-US" dirty="0" smtClean="0"/>
              <a:t>Drawbacks</a:t>
            </a:r>
            <a:endParaRPr lang="en-US" sz="3600" dirty="0"/>
          </a:p>
        </p:txBody>
      </p:sp>
      <p:sp>
        <p:nvSpPr>
          <p:cNvPr id="52244" name="Rectangle 20"/>
          <p:cNvSpPr>
            <a:spLocks noGrp="1" noChangeArrowheads="1"/>
          </p:cNvSpPr>
          <p:nvPr>
            <p:ph idx="1"/>
          </p:nvPr>
        </p:nvSpPr>
        <p:spPr>
          <a:xfrm>
            <a:off x="934585" y="1916832"/>
            <a:ext cx="11102244" cy="4103688"/>
          </a:xfrm>
        </p:spPr>
        <p:txBody>
          <a:bodyPr/>
          <a:lstStyle/>
          <a:p>
            <a:pPr lvl="0"/>
            <a:r>
              <a:rPr lang="en-GB" sz="2400" dirty="0" smtClean="0"/>
              <a:t>+ Studying </a:t>
            </a:r>
            <a:r>
              <a:rPr lang="en-GB" sz="2400" dirty="0"/>
              <a:t>detailed processes: Data available on the entire </a:t>
            </a:r>
            <a:r>
              <a:rPr lang="en-GB" sz="2400" dirty="0" smtClean="0"/>
              <a:t>cohort</a:t>
            </a:r>
            <a:endParaRPr lang="en-US" sz="2400" dirty="0"/>
          </a:p>
          <a:p>
            <a:pPr lvl="0"/>
            <a:r>
              <a:rPr lang="en-GB" sz="2400" dirty="0" smtClean="0"/>
              <a:t>+ Comparing </a:t>
            </a:r>
            <a:r>
              <a:rPr lang="en-GB" sz="2400" dirty="0"/>
              <a:t>cohorts: Each year, new cohorts added to the available </a:t>
            </a:r>
            <a:r>
              <a:rPr lang="en-GB" sz="2400" dirty="0" smtClean="0"/>
              <a:t>data</a:t>
            </a:r>
            <a:endParaRPr lang="en-US" sz="2400" dirty="0"/>
          </a:p>
          <a:p>
            <a:pPr lvl="0"/>
            <a:r>
              <a:rPr lang="en-GB" sz="2400" dirty="0" smtClean="0"/>
              <a:t>+ Observe </a:t>
            </a:r>
            <a:r>
              <a:rPr lang="en-GB" sz="2400" dirty="0"/>
              <a:t>an attrition free </a:t>
            </a:r>
            <a:r>
              <a:rPr lang="en-GB" sz="2400" dirty="0" smtClean="0"/>
              <a:t>process</a:t>
            </a:r>
            <a:endParaRPr lang="en-GB" sz="2400" dirty="0" smtClean="0"/>
          </a:p>
          <a:p>
            <a:pPr lvl="0"/>
            <a:endParaRPr lang="en-GB" sz="2400" dirty="0" smtClean="0"/>
          </a:p>
          <a:p>
            <a:pPr lvl="0"/>
            <a:r>
              <a:rPr lang="en-GB" sz="2400" dirty="0" smtClean="0"/>
              <a:t>- Data are </a:t>
            </a:r>
            <a:r>
              <a:rPr lang="en-GB" sz="2400" dirty="0" smtClean="0"/>
              <a:t>complex </a:t>
            </a:r>
            <a:r>
              <a:rPr lang="en-GB" sz="2400" dirty="0" smtClean="0"/>
              <a:t>(involves </a:t>
            </a:r>
            <a:r>
              <a:rPr lang="en-GB" sz="2400" dirty="0" smtClean="0"/>
              <a:t>various </a:t>
            </a:r>
            <a:r>
              <a:rPr lang="en-GB" sz="2400" dirty="0" smtClean="0"/>
              <a:t>types of </a:t>
            </a:r>
            <a:r>
              <a:rPr lang="en-GB" sz="2400" dirty="0" smtClean="0"/>
              <a:t>sources with different perspectives).</a:t>
            </a:r>
            <a:endParaRPr lang="en-GB" sz="2400" dirty="0" smtClean="0"/>
          </a:p>
          <a:p>
            <a:pPr lvl="0"/>
            <a:r>
              <a:rPr lang="en-GB" sz="2400" dirty="0" smtClean="0"/>
              <a:t>- Many </a:t>
            </a:r>
            <a:r>
              <a:rPr lang="en-GB" sz="2400" dirty="0" smtClean="0"/>
              <a:t>indirect measures. </a:t>
            </a:r>
            <a:r>
              <a:rPr lang="en-GB" sz="2400" dirty="0" smtClean="0"/>
              <a:t>For instance a </a:t>
            </a:r>
            <a:r>
              <a:rPr lang="en-GB" sz="2400" dirty="0" smtClean="0"/>
              <a:t>“drop-out” </a:t>
            </a:r>
            <a:r>
              <a:rPr lang="en-GB" sz="2400" dirty="0" smtClean="0"/>
              <a:t>event is deduced from the absence of someone in </a:t>
            </a:r>
            <a:r>
              <a:rPr lang="en-GB" sz="2400" dirty="0" smtClean="0"/>
              <a:t>a register… </a:t>
            </a:r>
          </a:p>
          <a:p>
            <a:pPr lvl="0"/>
            <a:r>
              <a:rPr lang="en-GB" sz="2400" dirty="0" smtClean="0"/>
              <a:t>=&gt; Need to be cautious</a:t>
            </a:r>
            <a:endParaRPr lang="en-GB" sz="240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>
          <a:xfrm>
            <a:off x="1059275" y="6401349"/>
            <a:ext cx="9359125" cy="231925"/>
          </a:xfrm>
        </p:spPr>
        <p:txBody>
          <a:bodyPr/>
          <a:lstStyle/>
          <a:p>
            <a:r>
              <a:rPr lang="de-CH" dirty="0"/>
              <a:t>Jacques Babel, Dr., FSO | </a:t>
            </a:r>
            <a:r>
              <a:rPr lang="fr-CH" dirty="0"/>
              <a:t>The LABB-System </a:t>
            </a:r>
            <a:r>
              <a:rPr lang="de-CH" dirty="0"/>
              <a:t>|  Swiss Longitudinal Data Fair |  14.2.2019</a:t>
            </a:r>
          </a:p>
        </p:txBody>
      </p:sp>
    </p:spTree>
    <p:extLst>
      <p:ext uri="{BB962C8B-B14F-4D97-AF65-F5344CB8AC3E}">
        <p14:creationId xmlns:p14="http://schemas.microsoft.com/office/powerpoint/2010/main" val="123445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ntwuerfe_Powerpoint_Vorlagen_170915.pptx" id="{58F39CFA-76E1-4FED-86D2-8F9E9593A410}" vid="{B72BED1E-751D-495C-B07E-F0447193F8A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f:fields xmlns:f="http://schemas.fabasoft.com/folio/2007/fields">
  <f:record ref="">
    <f:field ref="objname" par="" edit="true" text="PowerPoint Vorlage BFS2017_2"/>
    <f:field ref="objsubject" par="" edit="true" text=""/>
    <f:field ref="objcreatedby" par="" text="Schulz, Thomas, TSc, BFS"/>
    <f:field ref="objcreatedat" par="" text="18.09.2017 20:04:03"/>
    <f:field ref="objchangedby" par="" text="Schulz, Thomas, TSc, BFS"/>
    <f:field ref="objmodifiedat" par="" text="18.09.2017 20:04:04"/>
    <f:field ref="doc_FSCFOLIO_1_1001_FieldDocumentNumber" par="" text=""/>
    <f:field ref="doc_FSCFOLIO_1_1001_FieldSubject" par="" edit="true" text=""/>
    <f:field ref="FSCFOLIO_1_1001_FieldCurrentUser" par="" text="Dr. Jacques Babel"/>
    <f:field ref="CCAPRECONFIG_15_1001_Objektname" par="" edit="true" text="PowerPoint Vorlage BFS2017_2"/>
    <f:field ref="CHPRECONFIG_1_1001_Objektname" par="" edit="true" text="PowerPoint Vorlage BFS2017_2"/>
  </f:record>
  <f:record inx="1" ref="">
    <f:field ref="CHPRECONFIG_1_1001_Anrede" par="" edit="true" text=""/>
    <f:field ref="CHPRECONFIG_1_1001_Titel" par="" edit="true" text=""/>
    <f:field ref="CHPRECONFIG_1_1001_Vorname" par="" edit="true" text=""/>
    <f:field ref="CHPRECONFIG_1_1001_Nachname" par="" edit="true" text=""/>
    <f:field ref="CHPRECONFIG_1_1001_Strasse" par="" text=""/>
    <f:field ref="CHPRECONFIG_1_1001_Postleitzahl" par="" text=""/>
    <f:field ref="CHPRECONFIG_1_1001_Ort" par="" text=""/>
    <f:field ref="EDICFG_15_1700_Postfach" par="" text=""/>
    <f:field ref="EDICFG_15_1700_Land" par="" text=""/>
    <f:field ref="EDICFG_15_1700_EMail" par="" text=""/>
    <f:field ref="EDICFG_15_1700_Firma" par="" text=""/>
    <f:field ref="EDICFG_15_1700_ZustellungAm" par="" text=""/>
    <f:field ref="EDICFG_15_1700_AnredePartner" par="" text=""/>
  </f:record>
  <f:display par="" text="...">
    <f:field ref="CHPRECONFIG_1_1001_Objektname" text="Classe d'objets"/>
    <f:field ref="objcreatedat" text="Créé le/à"/>
    <f:field ref="objcreatedby" text="Créé par"/>
    <f:field ref="objchangedby" text="Dernière modification apportée par"/>
    <f:field ref="objmodifiedat" text="Dernière modification le/à"/>
    <f:field ref="objname" text="Nom"/>
    <f:field ref="CCAPRECONFIG_15_1001_Objektname" text="Nom d'objet"/>
    <f:field ref="objsubject" text="Objet (une seule ligne)"/>
    <f:field ref="FSCFOLIO_1_1001_FieldCurrentUser" text="Utilisateur actuel"/>
  </f:display>
  <f:display par="" text="Publipostage">
    <f:field ref="doc_FSCFOLIO_1_1001_FieldDocumentNumber" text="Numéro de document"/>
    <f:field ref="doc_FSCFOLIO_1_1001_FieldSubject" text="Objet"/>
  </f:display>
  <f:display par="" text="Serialcontext &gt; Destinataires">
    <f:field ref="EDICFG_15_1700_ZustellungAm" text="AdrDate"/>
    <f:field ref="EDICFG_15_1700_Postfach" text="Case Postale"/>
    <f:field ref="EDICFG_15_1700_EMail" text="E-Mail"/>
    <f:field ref="EDICFG_15_1700_Firma" text="Firma"/>
    <f:field ref="CHPRECONFIG_1_1001_Anrede" text="Formule d'appel"/>
    <f:field ref="CHPRECONFIG_1_1001_Ort" text="Localité"/>
    <f:field ref="CHPRECONFIG_1_1001_Nachname" text="Nom"/>
    <f:field ref="CHPRECONFIG_1_1001_Postleitzahl" text="NPA"/>
    <f:field ref="EDICFG_15_1700_Land" text="Pays"/>
    <f:field ref="CHPRECONFIG_1_1001_Vorname" text="Prénom"/>
    <f:field ref="CHPRECONFIG_1_1001_Strasse" text="Rue"/>
    <f:field ref="EDICFG_15_1700_AnredePartner" text="Salutations"/>
    <f:field ref="CHPRECONFIG_1_1001_Titel" text="Titre"/>
  </f:display>
</f:fields>
</file>

<file path=customXml/itemProps1.xml><?xml version="1.0" encoding="utf-8"?>
<ds:datastoreItem xmlns:ds="http://schemas.openxmlformats.org/officeDocument/2006/customXml" ds:itemID="{4E8A9591-F074-446B-902F-511FF79C122F}">
  <ds:schemaRefs>
    <ds:schemaRef ds:uri="http://schemas.fabasoft.com/folio/2007/field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PowerPoint_Vorlage_BFS2017_2</Template>
  <TotalTime>0</TotalTime>
  <Words>705</Words>
  <Application>Microsoft Office PowerPoint</Application>
  <PresentationFormat>Grand écran</PresentationFormat>
  <Paragraphs>100</Paragraphs>
  <Slides>13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Calibri</vt:lpstr>
      <vt:lpstr>Symbol</vt:lpstr>
      <vt:lpstr>Wingdings</vt:lpstr>
      <vt:lpstr>Thème Office</vt:lpstr>
      <vt:lpstr>The LABB-System</vt:lpstr>
      <vt:lpstr>Why LABB?</vt:lpstr>
      <vt:lpstr>Members of the LABB team at FSO</vt:lpstr>
      <vt:lpstr>The LABB system is constantly developing…</vt:lpstr>
      <vt:lpstr>Data from several sources have already been «integrated»</vt:lpstr>
      <vt:lpstr>Présentation PowerPoint</vt:lpstr>
      <vt:lpstr>Challenges</vt:lpstr>
      <vt:lpstr>Data availability</vt:lpstr>
      <vt:lpstr>Advantages / Drawbacks</vt:lpstr>
      <vt:lpstr>Example 1: Dynamics of trajectories</vt:lpstr>
      <vt:lpstr>Example 2: Intercohort changes</vt:lpstr>
      <vt:lpstr>Example 3: Spatial complexity of key-indicators</vt:lpstr>
      <vt:lpstr>Questions?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Transitions après un titre du secondaire II et intégration sur la marché du travail</dc:title>
  <dc:creator>Babel Jacques BFS</dc:creator>
  <cp:lastModifiedBy>Babel Jacques BFS</cp:lastModifiedBy>
  <cp:revision>179</cp:revision>
  <cp:lastPrinted>2017-10-19T10:18:19Z</cp:lastPrinted>
  <dcterms:created xsi:type="dcterms:W3CDTF">2017-10-18T11:20:13Z</dcterms:created>
  <dcterms:modified xsi:type="dcterms:W3CDTF">2019-02-12T12:24:53Z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FSC#BSVTEMPL@102.1950:FileRespAmtstitel">
    <vt:lpwstr/>
  </property>
  <property fmtid="{D5CDD505-2E9C-101B-9397-08002B2CF9AE}" pid="3" name="FSC#BSVTEMPL@102.1950:FileRespAmtstitel_F">
    <vt:lpwstr/>
  </property>
  <property fmtid="{D5CDD505-2E9C-101B-9397-08002B2CF9AE}" pid="4" name="FSC#BSVTEMPL@102.1950:FileRespAmtstitel_I">
    <vt:lpwstr/>
  </property>
  <property fmtid="{D5CDD505-2E9C-101B-9397-08002B2CF9AE}" pid="5" name="FSC#BSVTEMPL@102.1950:FileRespAmtstitel_E">
    <vt:lpwstr/>
  </property>
  <property fmtid="{D5CDD505-2E9C-101B-9397-08002B2CF9AE}" pid="6" name="FSC#BSVTEMPL@102.1950:AssignmentName">
    <vt:lpwstr/>
  </property>
  <property fmtid="{D5CDD505-2E9C-101B-9397-08002B2CF9AE}" pid="7" name="FSC#BSVTEMPL@102.1950:BSVShortsign">
    <vt:lpwstr/>
  </property>
  <property fmtid="{D5CDD505-2E9C-101B-9397-08002B2CF9AE}" pid="8" name="FSC#BSVTEMPL@102.1950:DocumentID">
    <vt:lpwstr>72</vt:lpwstr>
  </property>
  <property fmtid="{D5CDD505-2E9C-101B-9397-08002B2CF9AE}" pid="9" name="FSC#BSVTEMPL@102.1950:Dossierref">
    <vt:lpwstr>211-7</vt:lpwstr>
  </property>
  <property fmtid="{D5CDD505-2E9C-101B-9397-08002B2CF9AE}" pid="10" name="FSC#BSVTEMPL@102.1950:Oursign">
    <vt:lpwstr>211-7 18.09.2017</vt:lpwstr>
  </property>
  <property fmtid="{D5CDD505-2E9C-101B-9397-08002B2CF9AE}" pid="11" name="FSC#BSVTEMPL@102.1950:EmpfName">
    <vt:lpwstr/>
  </property>
  <property fmtid="{D5CDD505-2E9C-101B-9397-08002B2CF9AE}" pid="12" name="FSC#BSVTEMPL@102.1950:EmpfOrt">
    <vt:lpwstr/>
  </property>
  <property fmtid="{D5CDD505-2E9C-101B-9397-08002B2CF9AE}" pid="13" name="FSC#BSVTEMPL@102.1950:EmpfPLZ">
    <vt:lpwstr/>
  </property>
  <property fmtid="{D5CDD505-2E9C-101B-9397-08002B2CF9AE}" pid="14" name="FSC#BSVTEMPL@102.1950:EmpfStrasse">
    <vt:lpwstr/>
  </property>
  <property fmtid="{D5CDD505-2E9C-101B-9397-08002B2CF9AE}" pid="15" name="FSC#BSVTEMPL@102.1950:FileRespEmail">
    <vt:lpwstr/>
  </property>
  <property fmtid="{D5CDD505-2E9C-101B-9397-08002B2CF9AE}" pid="16" name="FSC#BSVTEMPL@102.1950:FileRespFax">
    <vt:lpwstr/>
  </property>
  <property fmtid="{D5CDD505-2E9C-101B-9397-08002B2CF9AE}" pid="17" name="FSC#BSVTEMPL@102.1950:FileRespHome">
    <vt:lpwstr/>
  </property>
  <property fmtid="{D5CDD505-2E9C-101B-9397-08002B2CF9AE}" pid="18" name="FSC#BSVTEMPL@102.1950:FileRespStreet">
    <vt:lpwstr/>
  </property>
  <property fmtid="{D5CDD505-2E9C-101B-9397-08002B2CF9AE}" pid="19" name="FSC#BSVTEMPL@102.1950:FileRespTel">
    <vt:lpwstr/>
  </property>
  <property fmtid="{D5CDD505-2E9C-101B-9397-08002B2CF9AE}" pid="20" name="FSC#BSVTEMPL@102.1950:FileRespZipCode">
    <vt:lpwstr/>
  </property>
  <property fmtid="{D5CDD505-2E9C-101B-9397-08002B2CF9AE}" pid="21" name="FSC#BSVTEMPL@102.1950:NameFileResponsible">
    <vt:lpwstr/>
  </property>
  <property fmtid="{D5CDD505-2E9C-101B-9397-08002B2CF9AE}" pid="22" name="FSC#BSVTEMPL@102.1950:Shortsign">
    <vt:lpwstr/>
  </property>
  <property fmtid="{D5CDD505-2E9C-101B-9397-08002B2CF9AE}" pid="23" name="FSC#BSVTEMPL@102.1950:UserFunction">
    <vt:lpwstr/>
  </property>
  <property fmtid="{D5CDD505-2E9C-101B-9397-08002B2CF9AE}" pid="24" name="FSC#BSVTEMPL@102.1950:VornameNameFileResponsible">
    <vt:lpwstr/>
  </property>
  <property fmtid="{D5CDD505-2E9C-101B-9397-08002B2CF9AE}" pid="25" name="FSC#BSVTEMPL@102.1950:FileResponsible">
    <vt:lpwstr/>
  </property>
  <property fmtid="{D5CDD505-2E9C-101B-9397-08002B2CF9AE}" pid="26" name="FSC#BSVTEMPL@102.1950:FileRespOrg">
    <vt:lpwstr>Diffusion und Amtspublikationen, BFS</vt:lpwstr>
  </property>
  <property fmtid="{D5CDD505-2E9C-101B-9397-08002B2CF9AE}" pid="27" name="FSC#BSVTEMPL@102.1950:FileRespOrgHome">
    <vt:lpwstr>Neuchâtel</vt:lpwstr>
  </property>
  <property fmtid="{D5CDD505-2E9C-101B-9397-08002B2CF9AE}" pid="28" name="FSC#BSVTEMPL@102.1950:FileRespOrgStreet">
    <vt:lpwstr>Espace de l'Europe 10</vt:lpwstr>
  </property>
  <property fmtid="{D5CDD505-2E9C-101B-9397-08002B2CF9AE}" pid="29" name="FSC#BSVTEMPL@102.1950:FileRespOrgZipCode">
    <vt:lpwstr>2010</vt:lpwstr>
  </property>
  <property fmtid="{D5CDD505-2E9C-101B-9397-08002B2CF9AE}" pid="30" name="FSC#BSVTEMPL@102.1950:FileRespOU">
    <vt:lpwstr>Dissemination and Publications</vt:lpwstr>
  </property>
  <property fmtid="{D5CDD505-2E9C-101B-9397-08002B2CF9AE}" pid="31" name="FSC#BSVTEMPL@102.1950:Registrierdatum">
    <vt:lpwstr/>
  </property>
  <property fmtid="{D5CDD505-2E9C-101B-9397-08002B2CF9AE}" pid="32" name="FSC#BSVTEMPL@102.1950:RegPlanPos">
    <vt:lpwstr/>
  </property>
  <property fmtid="{D5CDD505-2E9C-101B-9397-08002B2CF9AE}" pid="33" name="FSC#BSVTEMPL@102.1950:ShortsignCreate">
    <vt:lpwstr>TSc</vt:lpwstr>
  </property>
  <property fmtid="{D5CDD505-2E9C-101B-9397-08002B2CF9AE}" pid="34" name="FSC#BSVTEMPL@102.1950:SubjectSubFile">
    <vt:lpwstr>PowerPoint Vorlage BFS2017_2</vt:lpwstr>
  </property>
  <property fmtid="{D5CDD505-2E9C-101B-9397-08002B2CF9AE}" pid="35" name="FSC#BSVTEMPL@102.1950:SubjectDocument">
    <vt:lpwstr/>
  </property>
  <property fmtid="{D5CDD505-2E9C-101B-9397-08002B2CF9AE}" pid="36" name="FSC#BSVTEMPL@102.1950:TitleDossier">
    <vt:lpwstr>Rédaction</vt:lpwstr>
  </property>
  <property fmtid="{D5CDD505-2E9C-101B-9397-08002B2CF9AE}" pid="37" name="FSC#BSVTEMPL@102.1950:ZusendungAm">
    <vt:lpwstr/>
  </property>
  <property fmtid="{D5CDD505-2E9C-101B-9397-08002B2CF9AE}" pid="38" name="FSC#EDICFG@15.1700:DossierrefSubFile">
    <vt:lpwstr>211-7/00001/00001</vt:lpwstr>
  </property>
  <property fmtid="{D5CDD505-2E9C-101B-9397-08002B2CF9AE}" pid="39" name="FSC#EDICFG@15.1700:UniqueSubFileNumber">
    <vt:lpwstr>20173818-0072</vt:lpwstr>
  </property>
  <property fmtid="{D5CDD505-2E9C-101B-9397-08002B2CF9AE}" pid="40" name="FSC#BSVTEMPL@102.1950:DocumentIDEnhanced">
    <vt:lpwstr>211-7 18.09.2017 Doknr: 72</vt:lpwstr>
  </property>
  <property fmtid="{D5CDD505-2E9C-101B-9397-08002B2CF9AE}" pid="41" name="FSC#EDICFG@15.1700:FileRespInitials">
    <vt:lpwstr/>
  </property>
  <property fmtid="{D5CDD505-2E9C-101B-9397-08002B2CF9AE}" pid="42" name="FSC#EDICFG@15.1700:FileRespOrgD">
    <vt:lpwstr>Diffusion und Amtspublikationen</vt:lpwstr>
  </property>
  <property fmtid="{D5CDD505-2E9C-101B-9397-08002B2CF9AE}" pid="43" name="FSC#EDICFG@15.1700:FileRespOrgF">
    <vt:lpwstr>Diffusion et publications</vt:lpwstr>
  </property>
  <property fmtid="{D5CDD505-2E9C-101B-9397-08002B2CF9AE}" pid="44" name="FSC#EDICFG@15.1700:FileRespOrgE">
    <vt:lpwstr>Dissemination and Publications</vt:lpwstr>
  </property>
  <property fmtid="{D5CDD505-2E9C-101B-9397-08002B2CF9AE}" pid="45" name="FSC#EDICFG@15.1700:FileRespOrgI">
    <vt:lpwstr>Diffusione e pubblicazioni</vt:lpwstr>
  </property>
  <property fmtid="{D5CDD505-2E9C-101B-9397-08002B2CF9AE}" pid="46" name="FSC#EDICFG@15.1700:FileResponsibleSalutation">
    <vt:lpwstr/>
  </property>
  <property fmtid="{D5CDD505-2E9C-101B-9397-08002B2CF9AE}" pid="47" name="FSC#EDICFG@15.1700:SignerLeft">
    <vt:lpwstr/>
  </property>
  <property fmtid="{D5CDD505-2E9C-101B-9397-08002B2CF9AE}" pid="48" name="FSC#EDICFG@15.1700:SignerLeftFunction">
    <vt:lpwstr/>
  </property>
  <property fmtid="{D5CDD505-2E9C-101B-9397-08002B2CF9AE}" pid="49" name="FSC#EDICFG@15.1700:SignerRight">
    <vt:lpwstr/>
  </property>
  <property fmtid="{D5CDD505-2E9C-101B-9397-08002B2CF9AE}" pid="50" name="FSC#EDICFG@15.1700:SignerRightFunction">
    <vt:lpwstr/>
  </property>
  <property fmtid="{D5CDD505-2E9C-101B-9397-08002B2CF9AE}" pid="51" name="FSC#COOELAK@1.1001:Subject">
    <vt:lpwstr/>
  </property>
  <property fmtid="{D5CDD505-2E9C-101B-9397-08002B2CF9AE}" pid="52" name="FSC#COOELAK@1.1001:FileReference">
    <vt:lpwstr/>
  </property>
  <property fmtid="{D5CDD505-2E9C-101B-9397-08002B2CF9AE}" pid="53" name="FSC#COOELAK@1.1001:FileRefYear">
    <vt:lpwstr>2013</vt:lpwstr>
  </property>
  <property fmtid="{D5CDD505-2E9C-101B-9397-08002B2CF9AE}" pid="54" name="FSC#COOELAK@1.1001:FileRefOrdinal">
    <vt:lpwstr>269</vt:lpwstr>
  </property>
  <property fmtid="{D5CDD505-2E9C-101B-9397-08002B2CF9AE}" pid="55" name="FSC#COOELAK@1.1001:FileRefOU">
    <vt:lpwstr>DIAM</vt:lpwstr>
  </property>
  <property fmtid="{D5CDD505-2E9C-101B-9397-08002B2CF9AE}" pid="56" name="FSC#COOELAK@1.1001:Organization">
    <vt:lpwstr/>
  </property>
  <property fmtid="{D5CDD505-2E9C-101B-9397-08002B2CF9AE}" pid="57" name="FSC#COOELAK@1.1001:Owner">
    <vt:lpwstr>Schulz Thomas</vt:lpwstr>
  </property>
  <property fmtid="{D5CDD505-2E9C-101B-9397-08002B2CF9AE}" pid="58" name="FSC#COOELAK@1.1001:OwnerExtension">
    <vt:lpwstr>+41 58 463 67 31</vt:lpwstr>
  </property>
  <property fmtid="{D5CDD505-2E9C-101B-9397-08002B2CF9AE}" pid="59" name="FSC#COOELAK@1.1001:OwnerFaxExtension">
    <vt:lpwstr>+41 58 463 65 88</vt:lpwstr>
  </property>
  <property fmtid="{D5CDD505-2E9C-101B-9397-08002B2CF9AE}" pid="60" name="FSC#COOELAK@1.1001:DispatchedBy">
    <vt:lpwstr/>
  </property>
  <property fmtid="{D5CDD505-2E9C-101B-9397-08002B2CF9AE}" pid="61" name="FSC#COOELAK@1.1001:DispatchedAt">
    <vt:lpwstr/>
  </property>
  <property fmtid="{D5CDD505-2E9C-101B-9397-08002B2CF9AE}" pid="62" name="FSC#COOELAK@1.1001:ApprovedBy">
    <vt:lpwstr/>
  </property>
  <property fmtid="{D5CDD505-2E9C-101B-9397-08002B2CF9AE}" pid="63" name="FSC#COOELAK@1.1001:ApprovedAt">
    <vt:lpwstr/>
  </property>
  <property fmtid="{D5CDD505-2E9C-101B-9397-08002B2CF9AE}" pid="64" name="FSC#COOELAK@1.1001:Department">
    <vt:lpwstr>Diffusion und Amtspublikationen, BFS</vt:lpwstr>
  </property>
  <property fmtid="{D5CDD505-2E9C-101B-9397-08002B2CF9AE}" pid="65" name="FSC#COOELAK@1.1001:CreatedAt">
    <vt:lpwstr>18.09.2017</vt:lpwstr>
  </property>
  <property fmtid="{D5CDD505-2E9C-101B-9397-08002B2CF9AE}" pid="66" name="FSC#COOELAK@1.1001:OU">
    <vt:lpwstr>Diffusion und Amtspublikationen, BFS</vt:lpwstr>
  </property>
  <property fmtid="{D5CDD505-2E9C-101B-9397-08002B2CF9AE}" pid="67" name="FSC#COOELAK@1.1001:Priority">
    <vt:lpwstr> ()</vt:lpwstr>
  </property>
  <property fmtid="{D5CDD505-2E9C-101B-9397-08002B2CF9AE}" pid="68" name="FSC#COOELAK@1.1001:ObjBarCode">
    <vt:lpwstr>*COO.2080.104.4.1066115*</vt:lpwstr>
  </property>
  <property fmtid="{D5CDD505-2E9C-101B-9397-08002B2CF9AE}" pid="69" name="FSC#COOELAK@1.1001:RefBarCode">
    <vt:lpwstr>*COO.2080.104.2.1066116*</vt:lpwstr>
  </property>
  <property fmtid="{D5CDD505-2E9C-101B-9397-08002B2CF9AE}" pid="70" name="FSC#COOELAK@1.1001:FileRefBarCode">
    <vt:lpwstr>*211-7*</vt:lpwstr>
  </property>
  <property fmtid="{D5CDD505-2E9C-101B-9397-08002B2CF9AE}" pid="71" name="FSC#COOELAK@1.1001:ExternalRef">
    <vt:lpwstr/>
  </property>
  <property fmtid="{D5CDD505-2E9C-101B-9397-08002B2CF9AE}" pid="72" name="FSC#COOELAK@1.1001:IncomingNumber">
    <vt:lpwstr/>
  </property>
  <property fmtid="{D5CDD505-2E9C-101B-9397-08002B2CF9AE}" pid="73" name="FSC#COOELAK@1.1001:IncomingSubject">
    <vt:lpwstr/>
  </property>
  <property fmtid="{D5CDD505-2E9C-101B-9397-08002B2CF9AE}" pid="74" name="FSC#COOELAK@1.1001:ProcessResponsible">
    <vt:lpwstr/>
  </property>
  <property fmtid="{D5CDD505-2E9C-101B-9397-08002B2CF9AE}" pid="75" name="FSC#COOELAK@1.1001:ProcessResponsiblePhone">
    <vt:lpwstr/>
  </property>
  <property fmtid="{D5CDD505-2E9C-101B-9397-08002B2CF9AE}" pid="76" name="FSC#COOELAK@1.1001:ProcessResponsibleMail">
    <vt:lpwstr/>
  </property>
  <property fmtid="{D5CDD505-2E9C-101B-9397-08002B2CF9AE}" pid="77" name="FSC#COOELAK@1.1001:ProcessResponsibleFax">
    <vt:lpwstr/>
  </property>
  <property fmtid="{D5CDD505-2E9C-101B-9397-08002B2CF9AE}" pid="78" name="FSC#COOELAK@1.1001:ApproverFirstName">
    <vt:lpwstr/>
  </property>
  <property fmtid="{D5CDD505-2E9C-101B-9397-08002B2CF9AE}" pid="79" name="FSC#COOELAK@1.1001:ApproverSurName">
    <vt:lpwstr/>
  </property>
  <property fmtid="{D5CDD505-2E9C-101B-9397-08002B2CF9AE}" pid="80" name="FSC#COOELAK@1.1001:ApproverTitle">
    <vt:lpwstr/>
  </property>
  <property fmtid="{D5CDD505-2E9C-101B-9397-08002B2CF9AE}" pid="81" name="FSC#COOELAK@1.1001:ExternalDate">
    <vt:lpwstr/>
  </property>
  <property fmtid="{D5CDD505-2E9C-101B-9397-08002B2CF9AE}" pid="82" name="FSC#COOELAK@1.1001:SettlementApprovedAt">
    <vt:lpwstr/>
  </property>
  <property fmtid="{D5CDD505-2E9C-101B-9397-08002B2CF9AE}" pid="83" name="FSC#COOELAK@1.1001:BaseNumber">
    <vt:lpwstr>211</vt:lpwstr>
  </property>
  <property fmtid="{D5CDD505-2E9C-101B-9397-08002B2CF9AE}" pid="84" name="FSC#COOELAK@1.1001:CurrentUserRolePos">
    <vt:lpwstr>Collaborateur, -trice spécialisé(e)</vt:lpwstr>
  </property>
  <property fmtid="{D5CDD505-2E9C-101B-9397-08002B2CF9AE}" pid="85" name="FSC#COOELAK@1.1001:CurrentUserEmail">
    <vt:lpwstr>jacques.babel@bfs.admin.ch</vt:lpwstr>
  </property>
  <property fmtid="{D5CDD505-2E9C-101B-9397-08002B2CF9AE}" pid="86" name="FSC#ELAKGOV@1.1001:PersonalSubjGender">
    <vt:lpwstr/>
  </property>
  <property fmtid="{D5CDD505-2E9C-101B-9397-08002B2CF9AE}" pid="87" name="FSC#ELAKGOV@1.1001:PersonalSubjFirstName">
    <vt:lpwstr/>
  </property>
  <property fmtid="{D5CDD505-2E9C-101B-9397-08002B2CF9AE}" pid="88" name="FSC#ELAKGOV@1.1001:PersonalSubjSurName">
    <vt:lpwstr/>
  </property>
  <property fmtid="{D5CDD505-2E9C-101B-9397-08002B2CF9AE}" pid="89" name="FSC#ELAKGOV@1.1001:PersonalSubjSalutation">
    <vt:lpwstr/>
  </property>
  <property fmtid="{D5CDD505-2E9C-101B-9397-08002B2CF9AE}" pid="90" name="FSC#ELAKGOV@1.1001:PersonalSubjAddress">
    <vt:lpwstr/>
  </property>
  <property fmtid="{D5CDD505-2E9C-101B-9397-08002B2CF9AE}" pid="91" name="FSC#ATSTATECFG@1.1001:Office">
    <vt:lpwstr/>
  </property>
  <property fmtid="{D5CDD505-2E9C-101B-9397-08002B2CF9AE}" pid="92" name="FSC#ATSTATECFG@1.1001:Agent">
    <vt:lpwstr/>
  </property>
  <property fmtid="{D5CDD505-2E9C-101B-9397-08002B2CF9AE}" pid="93" name="FSC#ATSTATECFG@1.1001:AgentPhone">
    <vt:lpwstr/>
  </property>
  <property fmtid="{D5CDD505-2E9C-101B-9397-08002B2CF9AE}" pid="94" name="FSC#ATSTATECFG@1.1001:DepartmentFax">
    <vt:lpwstr/>
  </property>
  <property fmtid="{D5CDD505-2E9C-101B-9397-08002B2CF9AE}" pid="95" name="FSC#ATSTATECFG@1.1001:DepartmentEmail">
    <vt:lpwstr>gever@bfs.admin.ch</vt:lpwstr>
  </property>
  <property fmtid="{D5CDD505-2E9C-101B-9397-08002B2CF9AE}" pid="96" name="FSC#ATSTATECFG@1.1001:SubfileDate">
    <vt:lpwstr/>
  </property>
  <property fmtid="{D5CDD505-2E9C-101B-9397-08002B2CF9AE}" pid="97" name="FSC#ATSTATECFG@1.1001:SubfileSubject">
    <vt:lpwstr>PowerPoint Vorlage BFS2017_2</vt:lpwstr>
  </property>
  <property fmtid="{D5CDD505-2E9C-101B-9397-08002B2CF9AE}" pid="98" name="FSC#ATSTATECFG@1.1001:DepartmentZipCode">
    <vt:lpwstr>2010</vt:lpwstr>
  </property>
  <property fmtid="{D5CDD505-2E9C-101B-9397-08002B2CF9AE}" pid="99" name="FSC#ATSTATECFG@1.1001:DepartmentCountry">
    <vt:lpwstr/>
  </property>
  <property fmtid="{D5CDD505-2E9C-101B-9397-08002B2CF9AE}" pid="100" name="FSC#ATSTATECFG@1.1001:DepartmentCity">
    <vt:lpwstr>Neuchâtel</vt:lpwstr>
  </property>
  <property fmtid="{D5CDD505-2E9C-101B-9397-08002B2CF9AE}" pid="101" name="FSC#ATSTATECFG@1.1001:DepartmentStreet">
    <vt:lpwstr>Espace de l'Europe 10</vt:lpwstr>
  </property>
  <property fmtid="{D5CDD505-2E9C-101B-9397-08002B2CF9AE}" pid="102" name="FSC#ATSTATECFG@1.1001:DepartmentDVR">
    <vt:lpwstr/>
  </property>
  <property fmtid="{D5CDD505-2E9C-101B-9397-08002B2CF9AE}" pid="103" name="FSC#ATSTATECFG@1.1001:DepartmentUID">
    <vt:lpwstr/>
  </property>
  <property fmtid="{D5CDD505-2E9C-101B-9397-08002B2CF9AE}" pid="104" name="FSC#ATSTATECFG@1.1001:SubfileReference">
    <vt:lpwstr>211-7/00001/00001</vt:lpwstr>
  </property>
  <property fmtid="{D5CDD505-2E9C-101B-9397-08002B2CF9AE}" pid="105" name="FSC#ATSTATECFG@1.1001:Clause">
    <vt:lpwstr/>
  </property>
  <property fmtid="{D5CDD505-2E9C-101B-9397-08002B2CF9AE}" pid="106" name="FSC#ATSTATECFG@1.1001:ApprovedSignature">
    <vt:lpwstr/>
  </property>
  <property fmtid="{D5CDD505-2E9C-101B-9397-08002B2CF9AE}" pid="107" name="FSC#ATSTATECFG@1.1001:BankAccount">
    <vt:lpwstr/>
  </property>
  <property fmtid="{D5CDD505-2E9C-101B-9397-08002B2CF9AE}" pid="108" name="FSC#ATSTATECFG@1.1001:BankAccountOwner">
    <vt:lpwstr/>
  </property>
  <property fmtid="{D5CDD505-2E9C-101B-9397-08002B2CF9AE}" pid="109" name="FSC#ATSTATECFG@1.1001:BankInstitute">
    <vt:lpwstr/>
  </property>
  <property fmtid="{D5CDD505-2E9C-101B-9397-08002B2CF9AE}" pid="110" name="FSC#ATSTATECFG@1.1001:BankAccountID">
    <vt:lpwstr/>
  </property>
  <property fmtid="{D5CDD505-2E9C-101B-9397-08002B2CF9AE}" pid="111" name="FSC#ATSTATECFG@1.1001:BankAccountIBAN">
    <vt:lpwstr/>
  </property>
  <property fmtid="{D5CDD505-2E9C-101B-9397-08002B2CF9AE}" pid="112" name="FSC#ATSTATECFG@1.1001:BankAccountBIC">
    <vt:lpwstr/>
  </property>
  <property fmtid="{D5CDD505-2E9C-101B-9397-08002B2CF9AE}" pid="113" name="FSC#ATSTATECFG@1.1001:BankName">
    <vt:lpwstr/>
  </property>
  <property fmtid="{D5CDD505-2E9C-101B-9397-08002B2CF9AE}" pid="114" name="FSC#COOSYSTEM@1.1:Container">
    <vt:lpwstr>COO.2080.104.4.1066115</vt:lpwstr>
  </property>
  <property fmtid="{D5CDD505-2E9C-101B-9397-08002B2CF9AE}" pid="115" name="FSC#FSCFOLIO@1.1001:docpropproject">
    <vt:lpwstr/>
  </property>
</Properties>
</file>