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tif" ContentType="image/tiff"/>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3" r:id="rId2"/>
    <p:sldId id="262" r:id="rId3"/>
    <p:sldId id="306" r:id="rId4"/>
    <p:sldId id="305" r:id="rId5"/>
    <p:sldId id="265" r:id="rId6"/>
    <p:sldId id="264" r:id="rId7"/>
    <p:sldId id="307" r:id="rId8"/>
    <p:sldId id="308" r:id="rId9"/>
  </p:sldIdLst>
  <p:sldSz cx="12192000" cy="6858000"/>
  <p:notesSz cx="6805613" cy="99441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770" userDrawn="1">
          <p15:clr>
            <a:srgbClr val="A4A3A4"/>
          </p15:clr>
        </p15:guide>
        <p15:guide id="2" pos="2683" userDrawn="1">
          <p15:clr>
            <a:srgbClr val="A4A3A4"/>
          </p15:clr>
        </p15:guide>
        <p15:guide id="3" pos="2688">
          <p15:clr>
            <a:srgbClr val="A4A3A4"/>
          </p15:clr>
        </p15:guide>
      </p15:sldGuideLst>
    </p:ext>
    <p:ext uri="{2D200454-40CA-4A62-9FC3-DE9A4176ACB9}">
      <p15:notesGuideLst xmlns="" xmlns:p15="http://schemas.microsoft.com/office/powerpoint/2012/main">
        <p15:guide id="1" orient="horz" pos="3139">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EB6E19"/>
    <a:srgbClr val="F4AD7C"/>
    <a:srgbClr val="FF9999"/>
    <a:srgbClr val="FFDB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ittlere Formatvorlage 3 - Akz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B9631B5-78F2-41C9-869B-9F39066F8104}" styleName="Mittlere Formatvorlage 3 - Akz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83397" autoAdjust="0"/>
  </p:normalViewPr>
  <p:slideViewPr>
    <p:cSldViewPr snapToGrid="0">
      <p:cViewPr>
        <p:scale>
          <a:sx n="66" d="100"/>
          <a:sy n="66" d="100"/>
        </p:scale>
        <p:origin x="-576" y="330"/>
      </p:cViewPr>
      <p:guideLst>
        <p:guide orient="horz" pos="3770"/>
        <p:guide pos="2683"/>
        <p:guide pos="2688"/>
      </p:guideLst>
    </p:cSldViewPr>
  </p:slideViewPr>
  <p:notesTextViewPr>
    <p:cViewPr>
      <p:scale>
        <a:sx n="1" d="1"/>
        <a:sy n="1" d="1"/>
      </p:scale>
      <p:origin x="0" y="0"/>
    </p:cViewPr>
  </p:notesTextViewPr>
  <p:sorterViewPr>
    <p:cViewPr>
      <p:scale>
        <a:sx n="100" d="100"/>
        <a:sy n="100" d="100"/>
      </p:scale>
      <p:origin x="0" y="-1252"/>
    </p:cViewPr>
  </p:sorterViewPr>
  <p:notesViewPr>
    <p:cSldViewPr snapToGrid="0" showGuides="1">
      <p:cViewPr varScale="1">
        <p:scale>
          <a:sx n="45" d="100"/>
          <a:sy n="45" d="100"/>
        </p:scale>
        <p:origin x="2768" y="60"/>
      </p:cViewPr>
      <p:guideLst>
        <p:guide orient="horz" pos="3139"/>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9B65C78F-AF70-4EA1-BAC1-0901D427BC18}" type="datetimeFigureOut">
              <a:rPr lang="de-DE" smtClean="0"/>
              <a:t>14.02.2019</a:t>
            </a:fld>
            <a:endParaRPr lang="de-DE"/>
          </a:p>
        </p:txBody>
      </p:sp>
      <p:sp>
        <p:nvSpPr>
          <p:cNvPr id="4" name="Fußzeilenplatzhalter 3"/>
          <p:cNvSpPr>
            <a:spLocks noGrp="1"/>
          </p:cNvSpPr>
          <p:nvPr>
            <p:ph type="ftr" sz="quarter" idx="2"/>
          </p:nvPr>
        </p:nvSpPr>
        <p:spPr>
          <a:xfrm>
            <a:off x="0" y="9445625"/>
            <a:ext cx="2949575" cy="49688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4450" y="9445625"/>
            <a:ext cx="2949575" cy="496888"/>
          </a:xfrm>
          <a:prstGeom prst="rect">
            <a:avLst/>
          </a:prstGeom>
        </p:spPr>
        <p:txBody>
          <a:bodyPr vert="horz" lIns="91440" tIns="45720" rIns="91440" bIns="45720" rtlCol="0" anchor="b"/>
          <a:lstStyle>
            <a:lvl1pPr algn="r">
              <a:defRPr sz="1200"/>
            </a:lvl1pPr>
          </a:lstStyle>
          <a:p>
            <a:fld id="{B674301A-0499-4F6D-BF55-EC4FD20380DF}" type="slidenum">
              <a:rPr lang="de-DE" smtClean="0"/>
              <a:t>‹Nr.›</a:t>
            </a:fld>
            <a:endParaRPr lang="de-DE"/>
          </a:p>
        </p:txBody>
      </p:sp>
    </p:spTree>
    <p:extLst>
      <p:ext uri="{BB962C8B-B14F-4D97-AF65-F5344CB8AC3E}">
        <p14:creationId xmlns:p14="http://schemas.microsoft.com/office/powerpoint/2010/main" val="2875541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C45625B7-D3ED-408F-B462-3952ED981CF9}" type="datetimeFigureOut">
              <a:rPr lang="de-DE" smtClean="0"/>
              <a:t>14.02.2019</a:t>
            </a:fld>
            <a:endParaRPr lang="de-DE"/>
          </a:p>
        </p:txBody>
      </p:sp>
      <p:sp>
        <p:nvSpPr>
          <p:cNvPr id="4" name="Folienbildplatzhalter 3"/>
          <p:cNvSpPr>
            <a:spLocks noGrp="1" noRot="1" noChangeAspect="1"/>
          </p:cNvSpPr>
          <p:nvPr>
            <p:ph type="sldImg" idx="2"/>
          </p:nvPr>
        </p:nvSpPr>
        <p:spPr>
          <a:xfrm>
            <a:off x="88900" y="746125"/>
            <a:ext cx="6629400" cy="372903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038" y="4722813"/>
            <a:ext cx="5443537" cy="4475162"/>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45625"/>
            <a:ext cx="2949575" cy="49688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4450" y="9445625"/>
            <a:ext cx="2949575" cy="496888"/>
          </a:xfrm>
          <a:prstGeom prst="rect">
            <a:avLst/>
          </a:prstGeom>
        </p:spPr>
        <p:txBody>
          <a:bodyPr vert="horz" lIns="91440" tIns="45720" rIns="91440" bIns="45720" rtlCol="0" anchor="b"/>
          <a:lstStyle>
            <a:lvl1pPr algn="r">
              <a:defRPr sz="1200"/>
            </a:lvl1pPr>
          </a:lstStyle>
          <a:p>
            <a:fld id="{70FC4766-7803-4602-964D-7D6D370A6D4D}" type="slidenum">
              <a:rPr lang="de-DE" smtClean="0"/>
              <a:t>‹Nr.›</a:t>
            </a:fld>
            <a:endParaRPr lang="de-DE"/>
          </a:p>
        </p:txBody>
      </p:sp>
    </p:spTree>
    <p:extLst>
      <p:ext uri="{BB962C8B-B14F-4D97-AF65-F5344CB8AC3E}">
        <p14:creationId xmlns:p14="http://schemas.microsoft.com/office/powerpoint/2010/main" val="1309022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70FC4766-7803-4602-964D-7D6D370A6D4D}" type="slidenum">
              <a:rPr lang="de-DE" smtClean="0"/>
              <a:t>1</a:t>
            </a:fld>
            <a:endParaRPr lang="de-DE"/>
          </a:p>
        </p:txBody>
      </p:sp>
      <p:sp>
        <p:nvSpPr>
          <p:cNvPr id="5" name="Notizenplatzhalter 4"/>
          <p:cNvSpPr>
            <a:spLocks noGrp="1"/>
          </p:cNvSpPr>
          <p:nvPr>
            <p:ph type="body" sz="quarter" idx="11"/>
          </p:nvPr>
        </p:nvSpPr>
        <p:spPr/>
        <p:txBody>
          <a:bodyPr/>
          <a:lstStyle/>
          <a:p>
            <a:endParaRPr lang="de-CH" dirty="0"/>
          </a:p>
        </p:txBody>
      </p:sp>
    </p:spTree>
    <p:extLst>
      <p:ext uri="{BB962C8B-B14F-4D97-AF65-F5344CB8AC3E}">
        <p14:creationId xmlns:p14="http://schemas.microsoft.com/office/powerpoint/2010/main" val="3036294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0FC4766-7803-4602-964D-7D6D370A6D4D}" type="slidenum">
              <a:rPr lang="de-DE" smtClean="0"/>
              <a:t>2</a:t>
            </a:fld>
            <a:endParaRPr lang="de-DE"/>
          </a:p>
        </p:txBody>
      </p:sp>
    </p:spTree>
    <p:extLst>
      <p:ext uri="{BB962C8B-B14F-4D97-AF65-F5344CB8AC3E}">
        <p14:creationId xmlns:p14="http://schemas.microsoft.com/office/powerpoint/2010/main" val="3461749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70FC4766-7803-4602-964D-7D6D370A6D4D}" type="slidenum">
              <a:rPr lang="de-DE" smtClean="0"/>
              <a:t>3</a:t>
            </a:fld>
            <a:endParaRPr lang="de-DE"/>
          </a:p>
        </p:txBody>
      </p:sp>
      <p:sp>
        <p:nvSpPr>
          <p:cNvPr id="5" name="Notizenplatzhalter 4"/>
          <p:cNvSpPr>
            <a:spLocks noGrp="1"/>
          </p:cNvSpPr>
          <p:nvPr>
            <p:ph type="body" sz="quarter" idx="11"/>
          </p:nvPr>
        </p:nvSpPr>
        <p:spPr/>
        <p:txBody>
          <a:bodyPr/>
          <a:lstStyle/>
          <a:p>
            <a:endParaRPr lang="de-CH"/>
          </a:p>
        </p:txBody>
      </p:sp>
    </p:spTree>
    <p:extLst>
      <p:ext uri="{BB962C8B-B14F-4D97-AF65-F5344CB8AC3E}">
        <p14:creationId xmlns:p14="http://schemas.microsoft.com/office/powerpoint/2010/main" val="3461749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70FC4766-7803-4602-964D-7D6D370A6D4D}" type="slidenum">
              <a:rPr lang="de-DE" smtClean="0"/>
              <a:t>4</a:t>
            </a:fld>
            <a:endParaRPr lang="de-DE"/>
          </a:p>
        </p:txBody>
      </p:sp>
      <p:sp>
        <p:nvSpPr>
          <p:cNvPr id="5" name="Notizenplatzhalter 4"/>
          <p:cNvSpPr>
            <a:spLocks noGrp="1"/>
          </p:cNvSpPr>
          <p:nvPr>
            <p:ph type="body" sz="quarter" idx="11"/>
          </p:nvPr>
        </p:nvSpPr>
        <p:spPr/>
        <p:txBody>
          <a:bodyPr/>
          <a:lstStyle/>
          <a:p>
            <a:endParaRPr lang="de-CH" dirty="0"/>
          </a:p>
        </p:txBody>
      </p:sp>
    </p:spTree>
    <p:extLst>
      <p:ext uri="{BB962C8B-B14F-4D97-AF65-F5344CB8AC3E}">
        <p14:creationId xmlns:p14="http://schemas.microsoft.com/office/powerpoint/2010/main" val="513624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70FC4766-7803-4602-964D-7D6D370A6D4D}" type="slidenum">
              <a:rPr lang="de-DE" smtClean="0"/>
              <a:t>5</a:t>
            </a:fld>
            <a:endParaRPr lang="de-DE"/>
          </a:p>
        </p:txBody>
      </p:sp>
      <p:sp>
        <p:nvSpPr>
          <p:cNvPr id="5" name="Notizenplatzhalter 4"/>
          <p:cNvSpPr>
            <a:spLocks noGrp="1"/>
          </p:cNvSpPr>
          <p:nvPr>
            <p:ph type="body" sz="quarter" idx="11"/>
          </p:nvPr>
        </p:nvSpPr>
        <p:spPr/>
        <p:txBody>
          <a:bodyPr/>
          <a:lstStyle/>
          <a:p>
            <a:r>
              <a:rPr lang="en-US" dirty="0" smtClean="0"/>
              <a:t>COCON consists of both a representative and an intensive study. The representative part includes about 3,000 children, adolescents and young adults, who give interviews on a wide range of topics. The intensive study is </a:t>
            </a:r>
            <a:r>
              <a:rPr lang="en-US" dirty="0" err="1" smtClean="0"/>
              <a:t>conceptualised</a:t>
            </a:r>
            <a:r>
              <a:rPr lang="en-US" dirty="0" smtClean="0"/>
              <a:t> as a supplement to the representative study for the 6 year-olds and is carried out with 175 additional children. It focuses on topics regarding developmental psychology and aims to investigate specific aspects in more depth, such as moral development in mid-childhood. Thereby important instruments of measurement can be validated in the representative study. For psychological questions, these are usually in the form of extensive scales, which could not be used in the wider representative study for methodological and practical reasons. On the other hand, the psychological development side of COCON can be extended.</a:t>
            </a:r>
            <a:endParaRPr lang="de-CH" dirty="0"/>
          </a:p>
        </p:txBody>
      </p:sp>
    </p:spTree>
    <p:extLst>
      <p:ext uri="{BB962C8B-B14F-4D97-AF65-F5344CB8AC3E}">
        <p14:creationId xmlns:p14="http://schemas.microsoft.com/office/powerpoint/2010/main" val="2540759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7313" y="84138"/>
            <a:ext cx="6629400" cy="3729037"/>
          </a:xfrm>
        </p:spPr>
      </p:sp>
      <p:sp>
        <p:nvSpPr>
          <p:cNvPr id="4" name="Foliennummernplatzhalter 3"/>
          <p:cNvSpPr>
            <a:spLocks noGrp="1"/>
          </p:cNvSpPr>
          <p:nvPr>
            <p:ph type="sldNum" sz="quarter" idx="10"/>
          </p:nvPr>
        </p:nvSpPr>
        <p:spPr/>
        <p:txBody>
          <a:bodyPr/>
          <a:lstStyle/>
          <a:p>
            <a:fld id="{70FC4766-7803-4602-964D-7D6D370A6D4D}" type="slidenum">
              <a:rPr lang="de-DE" smtClean="0"/>
              <a:t>6</a:t>
            </a:fld>
            <a:endParaRPr lang="de-DE"/>
          </a:p>
        </p:txBody>
      </p:sp>
      <p:sp>
        <p:nvSpPr>
          <p:cNvPr id="5" name="Notizenplatzhalter 4"/>
          <p:cNvSpPr>
            <a:spLocks noGrp="1"/>
          </p:cNvSpPr>
          <p:nvPr>
            <p:ph type="body" sz="quarter" idx="11"/>
          </p:nvPr>
        </p:nvSpPr>
        <p:spPr/>
        <p:txBody>
          <a:bodyPr/>
          <a:lstStyle/>
          <a:p>
            <a:r>
              <a:rPr lang="en-US" dirty="0" smtClean="0"/>
              <a:t>The first</a:t>
            </a:r>
            <a:r>
              <a:rPr lang="en-US" baseline="0" dirty="0" smtClean="0"/>
              <a:t> survey wave took place in 2006. </a:t>
            </a:r>
            <a:r>
              <a:rPr lang="en-US" dirty="0" smtClean="0"/>
              <a:t>Each of the selected age cohorts represents a prototypal stage in the course of growing up and becoming an adult: middle childhood (6 year olds); middle adolescence (15 year olds) and late youth or early adulthood (21 year olds</a:t>
            </a:r>
            <a:r>
              <a:rPr lang="en-US" dirty="0" smtClean="0"/>
              <a:t>).</a:t>
            </a:r>
          </a:p>
          <a:p>
            <a:r>
              <a:rPr lang="en-US" dirty="0" smtClean="0"/>
              <a:t>The most important caregivers for the 6- and 15-year-olds were also included in the survey; the parent who does the most supervision and spends the most time with the child (principal caregiver) as well as the most important instructor, such as the kindergarten teacher or main class teacher.</a:t>
            </a:r>
          </a:p>
          <a:p>
            <a:r>
              <a:rPr lang="en-US" dirty="0" smtClean="0"/>
              <a:t>The two younger cohorts were interviewed every three years within the framework of the representative longitudinal study. Additionally, further survey data was collected both shortly before and after important transitions, such as school entry or the start of an apprenticeship. This takes into consideration that not necessarily all children and adolescents of the same age undergo important transitions at the same time.</a:t>
            </a:r>
          </a:p>
          <a:p>
            <a:endParaRPr lang="de-CH" dirty="0"/>
          </a:p>
        </p:txBody>
      </p:sp>
    </p:spTree>
    <p:extLst>
      <p:ext uri="{BB962C8B-B14F-4D97-AF65-F5344CB8AC3E}">
        <p14:creationId xmlns:p14="http://schemas.microsoft.com/office/powerpoint/2010/main" val="3381886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70FC4766-7803-4602-964D-7D6D370A6D4D}" type="slidenum">
              <a:rPr lang="de-DE" smtClean="0"/>
              <a:t>7</a:t>
            </a:fld>
            <a:endParaRPr lang="de-DE"/>
          </a:p>
        </p:txBody>
      </p:sp>
      <p:sp>
        <p:nvSpPr>
          <p:cNvPr id="5" name="Notizenplatzhalter 4"/>
          <p:cNvSpPr>
            <a:spLocks noGrp="1"/>
          </p:cNvSpPr>
          <p:nvPr>
            <p:ph type="body" sz="quarter" idx="11"/>
          </p:nvPr>
        </p:nvSpPr>
        <p:spPr/>
        <p:txBody>
          <a:bodyPr/>
          <a:lstStyle/>
          <a:p>
            <a:endParaRPr lang="de-CH"/>
          </a:p>
        </p:txBody>
      </p:sp>
    </p:spTree>
    <p:extLst>
      <p:ext uri="{BB962C8B-B14F-4D97-AF65-F5344CB8AC3E}">
        <p14:creationId xmlns:p14="http://schemas.microsoft.com/office/powerpoint/2010/main" val="1690664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0FC4766-7803-4602-964D-7D6D370A6D4D}" type="slidenum">
              <a:rPr lang="de-DE" smtClean="0"/>
              <a:t>8</a:t>
            </a:fld>
            <a:endParaRPr lang="de-DE"/>
          </a:p>
        </p:txBody>
      </p:sp>
    </p:spTree>
    <p:extLst>
      <p:ext uri="{BB962C8B-B14F-4D97-AF65-F5344CB8AC3E}">
        <p14:creationId xmlns:p14="http://schemas.microsoft.com/office/powerpoint/2010/main" val="1364091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fld id="{20314A7B-A4FC-4B74-ABDB-479D2705F6F0}" type="datetimeFigureOut">
              <a:rPr lang="de-CH" smtClean="0"/>
              <a:t>14.02.2019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DE949E0F-EACF-4E69-B7CC-9E6F9BBD2833}" type="slidenum">
              <a:rPr lang="de-CH" smtClean="0"/>
              <a:t>‹Nr.›</a:t>
            </a:fld>
            <a:endParaRPr lang="de-CH"/>
          </a:p>
        </p:txBody>
      </p:sp>
    </p:spTree>
    <p:extLst>
      <p:ext uri="{BB962C8B-B14F-4D97-AF65-F5344CB8AC3E}">
        <p14:creationId xmlns:p14="http://schemas.microsoft.com/office/powerpoint/2010/main" val="1803962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20314A7B-A4FC-4B74-ABDB-479D2705F6F0}" type="datetimeFigureOut">
              <a:rPr lang="de-CH" smtClean="0"/>
              <a:t>14.02.2019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DE949E0F-EACF-4E69-B7CC-9E6F9BBD2833}" type="slidenum">
              <a:rPr lang="de-CH" smtClean="0"/>
              <a:t>‹Nr.›</a:t>
            </a:fld>
            <a:endParaRPr lang="de-CH"/>
          </a:p>
        </p:txBody>
      </p:sp>
    </p:spTree>
    <p:extLst>
      <p:ext uri="{BB962C8B-B14F-4D97-AF65-F5344CB8AC3E}">
        <p14:creationId xmlns:p14="http://schemas.microsoft.com/office/powerpoint/2010/main" val="198569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20314A7B-A4FC-4B74-ABDB-479D2705F6F0}" type="datetimeFigureOut">
              <a:rPr lang="de-CH" smtClean="0"/>
              <a:t>14.02.2019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DE949E0F-EACF-4E69-B7CC-9E6F9BBD2833}" type="slidenum">
              <a:rPr lang="de-CH" smtClean="0"/>
              <a:t>‹Nr.›</a:t>
            </a:fld>
            <a:endParaRPr lang="de-CH"/>
          </a:p>
        </p:txBody>
      </p:sp>
    </p:spTree>
    <p:extLst>
      <p:ext uri="{BB962C8B-B14F-4D97-AF65-F5344CB8AC3E}">
        <p14:creationId xmlns:p14="http://schemas.microsoft.com/office/powerpoint/2010/main" val="3414694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20314A7B-A4FC-4B74-ABDB-479D2705F6F0}" type="datetimeFigureOut">
              <a:rPr lang="de-CH" smtClean="0"/>
              <a:t>14.02.2019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DE949E0F-EACF-4E69-B7CC-9E6F9BBD2833}" type="slidenum">
              <a:rPr lang="de-CH" smtClean="0"/>
              <a:t>‹Nr.›</a:t>
            </a:fld>
            <a:endParaRPr lang="de-CH"/>
          </a:p>
        </p:txBody>
      </p:sp>
    </p:spTree>
    <p:extLst>
      <p:ext uri="{BB962C8B-B14F-4D97-AF65-F5344CB8AC3E}">
        <p14:creationId xmlns:p14="http://schemas.microsoft.com/office/powerpoint/2010/main" val="418944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20314A7B-A4FC-4B74-ABDB-479D2705F6F0}" type="datetimeFigureOut">
              <a:rPr lang="de-CH" smtClean="0"/>
              <a:t>14.02.2019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DE949E0F-EACF-4E69-B7CC-9E6F9BBD2833}" type="slidenum">
              <a:rPr lang="de-CH" smtClean="0"/>
              <a:t>‹Nr.›</a:t>
            </a:fld>
            <a:endParaRPr lang="de-CH"/>
          </a:p>
        </p:txBody>
      </p:sp>
    </p:spTree>
    <p:extLst>
      <p:ext uri="{BB962C8B-B14F-4D97-AF65-F5344CB8AC3E}">
        <p14:creationId xmlns:p14="http://schemas.microsoft.com/office/powerpoint/2010/main" val="220642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fld id="{20314A7B-A4FC-4B74-ABDB-479D2705F6F0}" type="datetimeFigureOut">
              <a:rPr lang="de-CH" smtClean="0"/>
              <a:t>14.02.2019</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DE949E0F-EACF-4E69-B7CC-9E6F9BBD2833}" type="slidenum">
              <a:rPr lang="de-CH" smtClean="0"/>
              <a:t>‹Nr.›</a:t>
            </a:fld>
            <a:endParaRPr lang="de-CH"/>
          </a:p>
        </p:txBody>
      </p:sp>
    </p:spTree>
    <p:extLst>
      <p:ext uri="{BB962C8B-B14F-4D97-AF65-F5344CB8AC3E}">
        <p14:creationId xmlns:p14="http://schemas.microsoft.com/office/powerpoint/2010/main" val="3671202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20314A7B-A4FC-4B74-ABDB-479D2705F6F0}" type="datetimeFigureOut">
              <a:rPr lang="de-CH" smtClean="0"/>
              <a:t>14.02.2019</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DE949E0F-EACF-4E69-B7CC-9E6F9BBD2833}" type="slidenum">
              <a:rPr lang="de-CH" smtClean="0"/>
              <a:t>‹Nr.›</a:t>
            </a:fld>
            <a:endParaRPr lang="de-CH"/>
          </a:p>
        </p:txBody>
      </p:sp>
    </p:spTree>
    <p:extLst>
      <p:ext uri="{BB962C8B-B14F-4D97-AF65-F5344CB8AC3E}">
        <p14:creationId xmlns:p14="http://schemas.microsoft.com/office/powerpoint/2010/main" val="2279018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fld id="{20314A7B-A4FC-4B74-ABDB-479D2705F6F0}" type="datetimeFigureOut">
              <a:rPr lang="de-CH" smtClean="0"/>
              <a:t>14.02.2019</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DE949E0F-EACF-4E69-B7CC-9E6F9BBD2833}" type="slidenum">
              <a:rPr lang="de-CH" smtClean="0"/>
              <a:t>‹Nr.›</a:t>
            </a:fld>
            <a:endParaRPr lang="de-CH"/>
          </a:p>
        </p:txBody>
      </p:sp>
    </p:spTree>
    <p:extLst>
      <p:ext uri="{BB962C8B-B14F-4D97-AF65-F5344CB8AC3E}">
        <p14:creationId xmlns:p14="http://schemas.microsoft.com/office/powerpoint/2010/main" val="79844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0314A7B-A4FC-4B74-ABDB-479D2705F6F0}" type="datetimeFigureOut">
              <a:rPr lang="de-CH" smtClean="0"/>
              <a:t>14.02.2019</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DE949E0F-EACF-4E69-B7CC-9E6F9BBD2833}" type="slidenum">
              <a:rPr lang="de-CH" smtClean="0"/>
              <a:t>‹Nr.›</a:t>
            </a:fld>
            <a:endParaRPr lang="de-CH"/>
          </a:p>
        </p:txBody>
      </p:sp>
    </p:spTree>
    <p:extLst>
      <p:ext uri="{BB962C8B-B14F-4D97-AF65-F5344CB8AC3E}">
        <p14:creationId xmlns:p14="http://schemas.microsoft.com/office/powerpoint/2010/main" val="995601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20314A7B-A4FC-4B74-ABDB-479D2705F6F0}" type="datetimeFigureOut">
              <a:rPr lang="de-CH" smtClean="0"/>
              <a:t>14.02.2019</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DE949E0F-EACF-4E69-B7CC-9E6F9BBD2833}" type="slidenum">
              <a:rPr lang="de-CH" smtClean="0"/>
              <a:t>‹Nr.›</a:t>
            </a:fld>
            <a:endParaRPr lang="de-CH"/>
          </a:p>
        </p:txBody>
      </p:sp>
    </p:spTree>
    <p:extLst>
      <p:ext uri="{BB962C8B-B14F-4D97-AF65-F5344CB8AC3E}">
        <p14:creationId xmlns:p14="http://schemas.microsoft.com/office/powerpoint/2010/main" val="3559743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20314A7B-A4FC-4B74-ABDB-479D2705F6F0}" type="datetimeFigureOut">
              <a:rPr lang="de-CH" smtClean="0"/>
              <a:t>14.02.2019</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DE949E0F-EACF-4E69-B7CC-9E6F9BBD2833}" type="slidenum">
              <a:rPr lang="de-CH" smtClean="0"/>
              <a:t>‹Nr.›</a:t>
            </a:fld>
            <a:endParaRPr lang="de-CH"/>
          </a:p>
        </p:txBody>
      </p:sp>
    </p:spTree>
    <p:extLst>
      <p:ext uri="{BB962C8B-B14F-4D97-AF65-F5344CB8AC3E}">
        <p14:creationId xmlns:p14="http://schemas.microsoft.com/office/powerpoint/2010/main" val="1567359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14A7B-A4FC-4B74-ABDB-479D2705F6F0}" type="datetimeFigureOut">
              <a:rPr lang="de-CH" smtClean="0"/>
              <a:t>14.02.2019</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49E0F-EACF-4E69-B7CC-9E6F9BBD2833}" type="slidenum">
              <a:rPr lang="de-CH" smtClean="0"/>
              <a:t>‹Nr.›</a:t>
            </a:fld>
            <a:endParaRPr lang="de-CH"/>
          </a:p>
        </p:txBody>
      </p:sp>
    </p:spTree>
    <p:extLst>
      <p:ext uri="{BB962C8B-B14F-4D97-AF65-F5344CB8AC3E}">
        <p14:creationId xmlns:p14="http://schemas.microsoft.com/office/powerpoint/2010/main" val="4225562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ti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1000">
              <a:schemeClr val="bg1">
                <a:alpha val="71000"/>
              </a:schemeClr>
            </a:gs>
            <a:gs pos="33000">
              <a:srgbClr val="FF9900"/>
            </a:gs>
            <a:gs pos="83000">
              <a:srgbClr val="FF9900"/>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5" name="Grafik 4"/>
          <p:cNvPicPr>
            <a:picLocks noChangeAspect="1"/>
          </p:cNvPicPr>
          <p:nvPr/>
        </p:nvPicPr>
        <p:blipFill>
          <a:blip r:embed="rId3"/>
          <a:stretch>
            <a:fillRect/>
          </a:stretch>
        </p:blipFill>
        <p:spPr>
          <a:xfrm>
            <a:off x="3718076" y="0"/>
            <a:ext cx="3278466" cy="1352552"/>
          </a:xfrm>
          <a:prstGeom prst="rect">
            <a:avLst/>
          </a:prstGeom>
        </p:spPr>
      </p:pic>
      <p:pic>
        <p:nvPicPr>
          <p:cNvPr id="6" name="Grafik 5"/>
          <p:cNvPicPr>
            <a:picLocks noChangeAspect="1"/>
          </p:cNvPicPr>
          <p:nvPr/>
        </p:nvPicPr>
        <p:blipFill>
          <a:blip r:embed="rId4"/>
          <a:stretch>
            <a:fillRect/>
          </a:stretch>
        </p:blipFill>
        <p:spPr>
          <a:xfrm>
            <a:off x="9197162" y="179936"/>
            <a:ext cx="2833563" cy="1155186"/>
          </a:xfrm>
          <a:prstGeom prst="rect">
            <a:avLst/>
          </a:prstGeom>
        </p:spPr>
      </p:pic>
      <p:sp>
        <p:nvSpPr>
          <p:cNvPr id="4" name="Rechteck 3"/>
          <p:cNvSpPr/>
          <p:nvPr/>
        </p:nvSpPr>
        <p:spPr>
          <a:xfrm>
            <a:off x="-2" y="2377134"/>
            <a:ext cx="12192000" cy="36355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Times" panose="02020603050405020304" pitchFamily="18" charset="0"/>
              <a:cs typeface="Times" panose="02020603050405020304" pitchFamily="18" charset="0"/>
            </a:endParaRPr>
          </a:p>
        </p:txBody>
      </p:sp>
      <p:sp>
        <p:nvSpPr>
          <p:cNvPr id="21" name="Rechteck 20"/>
          <p:cNvSpPr/>
          <p:nvPr/>
        </p:nvSpPr>
        <p:spPr>
          <a:xfrm>
            <a:off x="-2" y="2819365"/>
            <a:ext cx="12191999" cy="923330"/>
          </a:xfrm>
          <a:prstGeom prst="rect">
            <a:avLst/>
          </a:prstGeom>
        </p:spPr>
        <p:txBody>
          <a:bodyPr wrap="square">
            <a:spAutoFit/>
          </a:bodyPr>
          <a:lstStyle/>
          <a:p>
            <a:pPr algn="ctr"/>
            <a:r>
              <a:rPr lang="de-DE" sz="5400" b="1" dirty="0">
                <a:solidFill>
                  <a:srgbClr val="002060"/>
                </a:solidFill>
                <a:latin typeface="Times" panose="02020603050405020304" pitchFamily="18" charset="0"/>
                <a:cs typeface="Times" panose="02020603050405020304" pitchFamily="18" charset="0"/>
              </a:rPr>
              <a:t>Swiss Survey </a:t>
            </a:r>
            <a:r>
              <a:rPr lang="de-DE" sz="5400" b="1" dirty="0" err="1">
                <a:solidFill>
                  <a:srgbClr val="002060"/>
                </a:solidFill>
                <a:latin typeface="Times" panose="02020603050405020304" pitchFamily="18" charset="0"/>
                <a:cs typeface="Times" panose="02020603050405020304" pitchFamily="18" charset="0"/>
              </a:rPr>
              <a:t>of</a:t>
            </a:r>
            <a:r>
              <a:rPr lang="de-DE" sz="5400" b="1" dirty="0">
                <a:solidFill>
                  <a:srgbClr val="002060"/>
                </a:solidFill>
                <a:latin typeface="Times" panose="02020603050405020304" pitchFamily="18" charset="0"/>
                <a:cs typeface="Times" panose="02020603050405020304" pitchFamily="18" charset="0"/>
              </a:rPr>
              <a:t> </a:t>
            </a:r>
            <a:r>
              <a:rPr lang="de-DE" sz="5400" b="1" dirty="0" err="1">
                <a:solidFill>
                  <a:srgbClr val="002060"/>
                </a:solidFill>
                <a:latin typeface="Times" panose="02020603050405020304" pitchFamily="18" charset="0"/>
                <a:cs typeface="Times" panose="02020603050405020304" pitchFamily="18" charset="0"/>
              </a:rPr>
              <a:t>Children</a:t>
            </a:r>
            <a:r>
              <a:rPr lang="de-DE" sz="5400" b="1" dirty="0">
                <a:solidFill>
                  <a:srgbClr val="002060"/>
                </a:solidFill>
                <a:latin typeface="Times" panose="02020603050405020304" pitchFamily="18" charset="0"/>
                <a:cs typeface="Times" panose="02020603050405020304" pitchFamily="18" charset="0"/>
              </a:rPr>
              <a:t> </a:t>
            </a:r>
            <a:r>
              <a:rPr lang="de-DE" sz="5400" b="1" dirty="0" err="1">
                <a:solidFill>
                  <a:srgbClr val="002060"/>
                </a:solidFill>
                <a:latin typeface="Times" panose="02020603050405020304" pitchFamily="18" charset="0"/>
                <a:cs typeface="Times" panose="02020603050405020304" pitchFamily="18" charset="0"/>
              </a:rPr>
              <a:t>and</a:t>
            </a:r>
            <a:r>
              <a:rPr lang="de-DE" sz="5400" b="1" dirty="0">
                <a:solidFill>
                  <a:srgbClr val="002060"/>
                </a:solidFill>
                <a:latin typeface="Times" panose="02020603050405020304" pitchFamily="18" charset="0"/>
                <a:cs typeface="Times" panose="02020603050405020304" pitchFamily="18" charset="0"/>
              </a:rPr>
              <a:t> Youth </a:t>
            </a:r>
          </a:p>
        </p:txBody>
      </p:sp>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776" y="-89961"/>
            <a:ext cx="1599233" cy="1568626"/>
          </a:xfrm>
          <a:prstGeom prst="rect">
            <a:avLst/>
          </a:prstGeom>
          <a:ln>
            <a:noFill/>
          </a:ln>
          <a:effectLst>
            <a:softEdge rad="112500"/>
          </a:effectLst>
        </p:spPr>
      </p:pic>
      <p:sp>
        <p:nvSpPr>
          <p:cNvPr id="2" name="Rechteck 1"/>
          <p:cNvSpPr/>
          <p:nvPr/>
        </p:nvSpPr>
        <p:spPr>
          <a:xfrm>
            <a:off x="-3" y="4097597"/>
            <a:ext cx="12192000" cy="1569660"/>
          </a:xfrm>
          <a:prstGeom prst="rect">
            <a:avLst/>
          </a:prstGeom>
        </p:spPr>
        <p:txBody>
          <a:bodyPr wrap="square">
            <a:spAutoFit/>
          </a:bodyPr>
          <a:lstStyle/>
          <a:p>
            <a:pPr algn="ctr"/>
            <a:r>
              <a:rPr lang="de-DE" sz="9600" b="1" kern="0" spc="600" dirty="0">
                <a:solidFill>
                  <a:schemeClr val="accent2">
                    <a:lumMod val="75000"/>
                  </a:schemeClr>
                </a:solidFill>
                <a:latin typeface="Times" panose="02020603050405020304" pitchFamily="18" charset="0"/>
                <a:cs typeface="Times" panose="02020603050405020304" pitchFamily="18" charset="0"/>
              </a:rPr>
              <a:t>COCON</a:t>
            </a:r>
          </a:p>
        </p:txBody>
      </p:sp>
      <p:cxnSp>
        <p:nvCxnSpPr>
          <p:cNvPr id="11" name="Gerader Verbinder 10"/>
          <p:cNvCxnSpPr/>
          <p:nvPr/>
        </p:nvCxnSpPr>
        <p:spPr>
          <a:xfrm>
            <a:off x="-3" y="1363185"/>
            <a:ext cx="12192000" cy="9427"/>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feld 2"/>
          <p:cNvSpPr txBox="1"/>
          <p:nvPr/>
        </p:nvSpPr>
        <p:spPr>
          <a:xfrm>
            <a:off x="3" y="6070632"/>
            <a:ext cx="12191997" cy="369332"/>
          </a:xfrm>
          <a:prstGeom prst="rect">
            <a:avLst/>
          </a:prstGeom>
          <a:noFill/>
        </p:spPr>
        <p:txBody>
          <a:bodyPr wrap="square" rtlCol="0">
            <a:spAutoFit/>
          </a:bodyPr>
          <a:lstStyle/>
          <a:p>
            <a:pPr algn="ctr"/>
            <a:r>
              <a:rPr lang="de-CH" dirty="0">
                <a:latin typeface="Times" panose="02020603050405020304" pitchFamily="18" charset="0"/>
                <a:cs typeface="Times" panose="02020603050405020304" pitchFamily="18" charset="0"/>
              </a:rPr>
              <a:t>Jacobs Center </a:t>
            </a:r>
            <a:r>
              <a:rPr lang="de-CH" dirty="0" err="1">
                <a:latin typeface="Times" panose="02020603050405020304" pitchFamily="18" charset="0"/>
                <a:cs typeface="Times" panose="02020603050405020304" pitchFamily="18" charset="0"/>
              </a:rPr>
              <a:t>for</a:t>
            </a:r>
            <a:r>
              <a:rPr lang="de-CH" dirty="0">
                <a:latin typeface="Times" panose="02020603050405020304" pitchFamily="18" charset="0"/>
                <a:cs typeface="Times" panose="02020603050405020304" pitchFamily="18" charset="0"/>
              </a:rPr>
              <a:t> </a:t>
            </a:r>
            <a:r>
              <a:rPr lang="de-CH" dirty="0" err="1">
                <a:latin typeface="Times" panose="02020603050405020304" pitchFamily="18" charset="0"/>
                <a:cs typeface="Times" panose="02020603050405020304" pitchFamily="18" charset="0"/>
              </a:rPr>
              <a:t>Productive</a:t>
            </a:r>
            <a:r>
              <a:rPr lang="de-CH" dirty="0">
                <a:latin typeface="Times" panose="02020603050405020304" pitchFamily="18" charset="0"/>
                <a:cs typeface="Times" panose="02020603050405020304" pitchFamily="18" charset="0"/>
              </a:rPr>
              <a:t> Youth Development, University </a:t>
            </a:r>
            <a:r>
              <a:rPr lang="de-CH" dirty="0" err="1">
                <a:latin typeface="Times" panose="02020603050405020304" pitchFamily="18" charset="0"/>
                <a:cs typeface="Times" panose="02020603050405020304" pitchFamily="18" charset="0"/>
              </a:rPr>
              <a:t>of</a:t>
            </a:r>
            <a:r>
              <a:rPr lang="de-CH" dirty="0">
                <a:latin typeface="Times" panose="02020603050405020304" pitchFamily="18" charset="0"/>
                <a:cs typeface="Times" panose="02020603050405020304" pitchFamily="18" charset="0"/>
              </a:rPr>
              <a:t> </a:t>
            </a:r>
            <a:r>
              <a:rPr lang="de-CH" dirty="0" err="1">
                <a:latin typeface="Times" panose="02020603050405020304" pitchFamily="18" charset="0"/>
                <a:cs typeface="Times" panose="02020603050405020304" pitchFamily="18" charset="0"/>
              </a:rPr>
              <a:t>Zurich</a:t>
            </a:r>
            <a:r>
              <a:rPr lang="de-CH" dirty="0">
                <a:latin typeface="Times" panose="02020603050405020304" pitchFamily="18" charset="0"/>
                <a:cs typeface="Times" panose="02020603050405020304" pitchFamily="18" charset="0"/>
              </a:rPr>
              <a:t>, PI: Prof. Dr. Marlis Buchmann </a:t>
            </a:r>
          </a:p>
        </p:txBody>
      </p:sp>
      <p:sp>
        <p:nvSpPr>
          <p:cNvPr id="12" name="Textfeld 11"/>
          <p:cNvSpPr txBox="1"/>
          <p:nvPr/>
        </p:nvSpPr>
        <p:spPr>
          <a:xfrm>
            <a:off x="0" y="6461265"/>
            <a:ext cx="12191999" cy="369332"/>
          </a:xfrm>
          <a:prstGeom prst="rect">
            <a:avLst/>
          </a:prstGeom>
          <a:noFill/>
        </p:spPr>
        <p:txBody>
          <a:bodyPr wrap="square" rtlCol="0">
            <a:spAutoFit/>
          </a:bodyPr>
          <a:lstStyle/>
          <a:p>
            <a:pPr algn="ctr"/>
            <a:r>
              <a:rPr lang="de-CH" dirty="0" err="1">
                <a:latin typeface="Times" panose="02020603050405020304" pitchFamily="18" charset="0"/>
                <a:cs typeface="Times" panose="02020603050405020304" pitchFamily="18" charset="0"/>
              </a:rPr>
              <a:t>Presenter</a:t>
            </a:r>
            <a:r>
              <a:rPr lang="de-CH" dirty="0">
                <a:latin typeface="Times" panose="02020603050405020304" pitchFamily="18" charset="0"/>
                <a:cs typeface="Times" panose="02020603050405020304" pitchFamily="18" charset="0"/>
              </a:rPr>
              <a:t>: </a:t>
            </a:r>
            <a:r>
              <a:rPr lang="de-CH" dirty="0" smtClean="0">
                <a:latin typeface="Times" panose="02020603050405020304" pitchFamily="18" charset="0"/>
                <a:cs typeface="Times" panose="02020603050405020304" pitchFamily="18" charset="0"/>
              </a:rPr>
              <a:t>Dr. Corinne Igel</a:t>
            </a:r>
            <a:endParaRPr lang="de-CH"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863336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uppieren 22"/>
          <p:cNvGrpSpPr/>
          <p:nvPr/>
        </p:nvGrpSpPr>
        <p:grpSpPr>
          <a:xfrm>
            <a:off x="0" y="-6122"/>
            <a:ext cx="12192000" cy="964866"/>
            <a:chOff x="0" y="-6122"/>
            <a:chExt cx="12192000" cy="964866"/>
          </a:xfrm>
        </p:grpSpPr>
        <p:grpSp>
          <p:nvGrpSpPr>
            <p:cNvPr id="22" name="Gruppieren 21"/>
            <p:cNvGrpSpPr/>
            <p:nvPr/>
          </p:nvGrpSpPr>
          <p:grpSpPr>
            <a:xfrm>
              <a:off x="0" y="-6122"/>
              <a:ext cx="12192000" cy="946536"/>
              <a:chOff x="0" y="1625600"/>
              <a:chExt cx="12192000" cy="946536"/>
            </a:xfrm>
          </p:grpSpPr>
          <p:sp>
            <p:nvSpPr>
              <p:cNvPr id="21" name="Rechteck 20"/>
              <p:cNvSpPr/>
              <p:nvPr/>
            </p:nvSpPr>
            <p:spPr>
              <a:xfrm>
                <a:off x="0" y="1625600"/>
                <a:ext cx="12192000" cy="946536"/>
              </a:xfrm>
              <a:prstGeom prst="rect">
                <a:avLst/>
              </a:prstGeom>
              <a:solidFill>
                <a:schemeClr val="accent1">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13" name="Grafik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63" y="1625600"/>
                <a:ext cx="765141" cy="736600"/>
              </a:xfrm>
              <a:prstGeom prst="rect">
                <a:avLst/>
              </a:prstGeom>
              <a:effectLst>
                <a:outerShdw blurRad="50800" dist="38100" dir="2700000" sx="106000" sy="106000" algn="tl" rotWithShape="0">
                  <a:prstClr val="black">
                    <a:alpha val="40000"/>
                  </a:prstClr>
                </a:outerShdw>
              </a:effectLst>
            </p:spPr>
          </p:pic>
        </p:grpSp>
        <p:cxnSp>
          <p:nvCxnSpPr>
            <p:cNvPr id="10" name="Gerader Verbinder 9"/>
            <p:cNvCxnSpPr/>
            <p:nvPr/>
          </p:nvCxnSpPr>
          <p:spPr>
            <a:xfrm>
              <a:off x="0" y="949317"/>
              <a:ext cx="12192000" cy="942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5" name="Textfeld 34"/>
          <p:cNvSpPr txBox="1"/>
          <p:nvPr/>
        </p:nvSpPr>
        <p:spPr>
          <a:xfrm>
            <a:off x="-3246" y="104344"/>
            <a:ext cx="12195246" cy="648000"/>
          </a:xfrm>
          <a:prstGeom prst="rect">
            <a:avLst/>
          </a:prstGeom>
          <a:noFill/>
        </p:spPr>
        <p:txBody>
          <a:bodyPr wrap="square" rtlCol="0" anchor="ctr">
            <a:spAutoFit/>
          </a:bodyPr>
          <a:lstStyle/>
          <a:p>
            <a:pPr algn="ctr"/>
            <a:r>
              <a:rPr lang="de-CH" sz="3600" b="1" dirty="0">
                <a:latin typeface="Times" panose="02020603050405020304" pitchFamily="18" charset="0"/>
                <a:cs typeface="Times" panose="02020603050405020304" pitchFamily="18" charset="0"/>
              </a:rPr>
              <a:t>Major </a:t>
            </a:r>
            <a:r>
              <a:rPr lang="de-CH" sz="3600" b="1" dirty="0" err="1">
                <a:latin typeface="Times" panose="02020603050405020304" pitchFamily="18" charset="0"/>
                <a:cs typeface="Times" panose="02020603050405020304" pitchFamily="18" charset="0"/>
              </a:rPr>
              <a:t>research</a:t>
            </a:r>
            <a:r>
              <a:rPr lang="de-CH" sz="3600" b="1" dirty="0">
                <a:latin typeface="Times" panose="02020603050405020304" pitchFamily="18" charset="0"/>
                <a:cs typeface="Times" panose="02020603050405020304" pitchFamily="18" charset="0"/>
              </a:rPr>
              <a:t> </a:t>
            </a:r>
            <a:r>
              <a:rPr lang="de-CH" sz="3600" b="1" dirty="0" err="1">
                <a:latin typeface="Times" panose="02020603050405020304" pitchFamily="18" charset="0"/>
                <a:cs typeface="Times" panose="02020603050405020304" pitchFamily="18" charset="0"/>
              </a:rPr>
              <a:t>aims</a:t>
            </a:r>
            <a:endParaRPr lang="de-CH" sz="3600" b="1" dirty="0">
              <a:latin typeface="Times" panose="02020603050405020304" pitchFamily="18" charset="0"/>
              <a:cs typeface="Times" panose="02020603050405020304" pitchFamily="18" charset="0"/>
            </a:endParaRPr>
          </a:p>
        </p:txBody>
      </p:sp>
      <p:sp>
        <p:nvSpPr>
          <p:cNvPr id="2" name="Ellipse 1"/>
          <p:cNvSpPr/>
          <p:nvPr/>
        </p:nvSpPr>
        <p:spPr>
          <a:xfrm>
            <a:off x="1060042" y="3836002"/>
            <a:ext cx="4001729" cy="2291759"/>
          </a:xfrm>
          <a:prstGeom prst="ellipse">
            <a:avLst/>
          </a:prstGeom>
          <a:solidFill>
            <a:schemeClr val="accent2"/>
          </a:solidFill>
          <a:ln w="38100">
            <a:solidFill>
              <a:srgbClr val="EB6E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4000" b="1" u="sng" dirty="0" err="1">
                <a:solidFill>
                  <a:schemeClr val="tx1"/>
                </a:solidFill>
                <a:latin typeface="Times" panose="02020603050405020304" pitchFamily="18" charset="0"/>
                <a:cs typeface="Times" panose="02020603050405020304" pitchFamily="18" charset="0"/>
              </a:rPr>
              <a:t>CO</a:t>
            </a:r>
            <a:r>
              <a:rPr lang="de-CH" sz="3200" b="1" dirty="0" err="1">
                <a:solidFill>
                  <a:schemeClr val="tx1"/>
                </a:solidFill>
                <a:latin typeface="Times" panose="02020603050405020304" pitchFamily="18" charset="0"/>
                <a:cs typeface="Times" panose="02020603050405020304" pitchFamily="18" charset="0"/>
              </a:rPr>
              <a:t>mpetence</a:t>
            </a:r>
            <a:endParaRPr lang="de-CH" sz="2800" b="1" dirty="0">
              <a:solidFill>
                <a:schemeClr val="tx1"/>
              </a:solidFill>
              <a:latin typeface="Times" panose="02020603050405020304" pitchFamily="18" charset="0"/>
              <a:cs typeface="Times" panose="02020603050405020304" pitchFamily="18" charset="0"/>
            </a:endParaRPr>
          </a:p>
        </p:txBody>
      </p:sp>
      <p:sp>
        <p:nvSpPr>
          <p:cNvPr id="11" name="Ellipse 10"/>
          <p:cNvSpPr/>
          <p:nvPr/>
        </p:nvSpPr>
        <p:spPr>
          <a:xfrm>
            <a:off x="7190397" y="3831645"/>
            <a:ext cx="4001729" cy="2291758"/>
          </a:xfrm>
          <a:prstGeom prst="ellipse">
            <a:avLst/>
          </a:prstGeom>
          <a:solidFill>
            <a:schemeClr val="accent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4000" b="1" u="sng" dirty="0" err="1">
                <a:solidFill>
                  <a:schemeClr val="tx1"/>
                </a:solidFill>
                <a:latin typeface="Times" panose="02020603050405020304" pitchFamily="18" charset="0"/>
                <a:cs typeface="Times" panose="02020603050405020304" pitchFamily="18" charset="0"/>
              </a:rPr>
              <a:t>CON</a:t>
            </a:r>
            <a:r>
              <a:rPr lang="de-CH" sz="3200" b="1" dirty="0" err="1">
                <a:solidFill>
                  <a:schemeClr val="tx1"/>
                </a:solidFill>
                <a:latin typeface="Times" panose="02020603050405020304" pitchFamily="18" charset="0"/>
                <a:cs typeface="Times" panose="02020603050405020304" pitchFamily="18" charset="0"/>
              </a:rPr>
              <a:t>text</a:t>
            </a:r>
            <a:endParaRPr lang="de-CH" sz="2800" b="1" dirty="0">
              <a:solidFill>
                <a:schemeClr val="tx1"/>
              </a:solidFill>
              <a:latin typeface="Times" panose="02020603050405020304" pitchFamily="18" charset="0"/>
              <a:cs typeface="Times" panose="02020603050405020304" pitchFamily="18" charset="0"/>
            </a:endParaRPr>
          </a:p>
        </p:txBody>
      </p:sp>
      <p:sp>
        <p:nvSpPr>
          <p:cNvPr id="3" name="Textfeld 2"/>
          <p:cNvSpPr txBox="1"/>
          <p:nvPr/>
        </p:nvSpPr>
        <p:spPr>
          <a:xfrm>
            <a:off x="19664" y="1434276"/>
            <a:ext cx="12192000" cy="1569660"/>
          </a:xfrm>
          <a:prstGeom prst="rect">
            <a:avLst/>
          </a:prstGeom>
          <a:noFill/>
        </p:spPr>
        <p:txBody>
          <a:bodyPr wrap="square" rtlCol="0">
            <a:spAutoFit/>
          </a:bodyPr>
          <a:lstStyle/>
          <a:p>
            <a:pPr algn="ctr"/>
            <a:r>
              <a:rPr lang="de-CH" sz="3200" dirty="0" err="1">
                <a:latin typeface="Times" panose="02020603050405020304" pitchFamily="18" charset="0"/>
                <a:cs typeface="Times" panose="02020603050405020304" pitchFamily="18" charset="0"/>
              </a:rPr>
              <a:t>exploring</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the</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dynamic</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interplay</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of</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young</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people’s</a:t>
            </a:r>
            <a:r>
              <a:rPr lang="de-CH" sz="3200" dirty="0">
                <a:latin typeface="Times" panose="02020603050405020304" pitchFamily="18" charset="0"/>
                <a:cs typeface="Times" panose="02020603050405020304" pitchFamily="18" charset="0"/>
              </a:rPr>
              <a:t> </a:t>
            </a:r>
          </a:p>
          <a:p>
            <a:pPr algn="ctr"/>
            <a:r>
              <a:rPr lang="de-CH" sz="3200" dirty="0" err="1">
                <a:latin typeface="Times" panose="02020603050405020304" pitchFamily="18" charset="0"/>
                <a:cs typeface="Times" panose="02020603050405020304" pitchFamily="18" charset="0"/>
              </a:rPr>
              <a:t>competence</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development</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and</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social</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opportunities</a:t>
            </a:r>
            <a:r>
              <a:rPr lang="de-CH" sz="3200" dirty="0">
                <a:latin typeface="Times" panose="02020603050405020304" pitchFamily="18" charset="0"/>
                <a:cs typeface="Times" panose="02020603050405020304" pitchFamily="18" charset="0"/>
              </a:rPr>
              <a:t> in </a:t>
            </a:r>
            <a:r>
              <a:rPr lang="de-CH" sz="3200" dirty="0" err="1">
                <a:latin typeface="Times" panose="02020603050405020304" pitchFamily="18" charset="0"/>
                <a:cs typeface="Times" panose="02020603050405020304" pitchFamily="18" charset="0"/>
              </a:rPr>
              <a:t>contexts</a:t>
            </a:r>
            <a:r>
              <a:rPr lang="de-CH" sz="3200" dirty="0">
                <a:latin typeface="Times" panose="02020603050405020304" pitchFamily="18" charset="0"/>
                <a:cs typeface="Times" panose="02020603050405020304" pitchFamily="18" charset="0"/>
              </a:rPr>
              <a:t> </a:t>
            </a:r>
          </a:p>
          <a:p>
            <a:pPr algn="ctr"/>
            <a:r>
              <a:rPr lang="de-CH" sz="3200" dirty="0" err="1">
                <a:latin typeface="Times" panose="02020603050405020304" pitchFamily="18" charset="0"/>
                <a:cs typeface="Times" panose="02020603050405020304" pitchFamily="18" charset="0"/>
              </a:rPr>
              <a:t>of</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growing-up</a:t>
            </a:r>
            <a:endParaRPr lang="de-CH" sz="3200" dirty="0">
              <a:latin typeface="Times" panose="02020603050405020304" pitchFamily="18" charset="0"/>
              <a:cs typeface="Times" panose="02020603050405020304" pitchFamily="18" charset="0"/>
            </a:endParaRPr>
          </a:p>
        </p:txBody>
      </p:sp>
      <p:cxnSp>
        <p:nvCxnSpPr>
          <p:cNvPr id="8" name="Gerader Verbinder 7"/>
          <p:cNvCxnSpPr/>
          <p:nvPr/>
        </p:nvCxnSpPr>
        <p:spPr>
          <a:xfrm>
            <a:off x="1060042" y="2464583"/>
            <a:ext cx="2016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a:xfrm>
            <a:off x="9792326" y="2464583"/>
            <a:ext cx="140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7" name="Gerader Verbinder 16"/>
          <p:cNvCxnSpPr/>
          <p:nvPr/>
        </p:nvCxnSpPr>
        <p:spPr>
          <a:xfrm>
            <a:off x="1060042" y="2451882"/>
            <a:ext cx="0" cy="255600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0" name="Gerader Verbinder 19"/>
          <p:cNvCxnSpPr/>
          <p:nvPr/>
        </p:nvCxnSpPr>
        <p:spPr>
          <a:xfrm>
            <a:off x="11192126" y="2451882"/>
            <a:ext cx="0" cy="25560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7014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feld 15"/>
          <p:cNvSpPr txBox="1"/>
          <p:nvPr/>
        </p:nvSpPr>
        <p:spPr>
          <a:xfrm>
            <a:off x="784804" y="1484313"/>
            <a:ext cx="11407195" cy="4524315"/>
          </a:xfrm>
          <a:prstGeom prst="rect">
            <a:avLst/>
          </a:prstGeom>
          <a:noFill/>
        </p:spPr>
        <p:txBody>
          <a:bodyPr wrap="square" rtlCol="0">
            <a:spAutoFit/>
          </a:bodyPr>
          <a:lstStyle/>
          <a:p>
            <a:pPr marL="533400" indent="-533400">
              <a:lnSpc>
                <a:spcPct val="150000"/>
              </a:lnSpc>
              <a:buClr>
                <a:srgbClr val="002060"/>
              </a:buClr>
              <a:buFont typeface="Wingdings" panose="05000000000000000000" pitchFamily="2" charset="2"/>
              <a:buChar char="v"/>
            </a:pPr>
            <a:r>
              <a:rPr lang="de-CH" sz="3200" dirty="0" err="1">
                <a:latin typeface="Times" panose="02020603050405020304" pitchFamily="18" charset="0"/>
                <a:cs typeface="Times" panose="02020603050405020304" pitchFamily="18" charset="0"/>
              </a:rPr>
              <a:t>social</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and</a:t>
            </a:r>
            <a:r>
              <a:rPr lang="de-CH" sz="3200" dirty="0">
                <a:latin typeface="Times" panose="02020603050405020304" pitchFamily="18" charset="0"/>
                <a:cs typeface="Times" panose="02020603050405020304" pitchFamily="18" charset="0"/>
              </a:rPr>
              <a:t> individual </a:t>
            </a:r>
            <a:r>
              <a:rPr lang="de-CH" sz="3200" dirty="0" err="1">
                <a:latin typeface="Times" panose="02020603050405020304" pitchFamily="18" charset="0"/>
                <a:cs typeface="Times" panose="02020603050405020304" pitchFamily="18" charset="0"/>
              </a:rPr>
              <a:t>antecedents</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and</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consequences</a:t>
            </a:r>
            <a:r>
              <a:rPr lang="de-CH" sz="3200" dirty="0">
                <a:latin typeface="Times" panose="02020603050405020304" pitchFamily="18" charset="0"/>
                <a:cs typeface="Times" panose="02020603050405020304" pitchFamily="18" charset="0"/>
              </a:rPr>
              <a:t> </a:t>
            </a:r>
            <a:br>
              <a:rPr lang="de-CH" sz="3200" dirty="0">
                <a:latin typeface="Times" panose="02020603050405020304" pitchFamily="18" charset="0"/>
                <a:cs typeface="Times" panose="02020603050405020304" pitchFamily="18" charset="0"/>
              </a:rPr>
            </a:br>
            <a:r>
              <a:rPr lang="de-CH" sz="3200" dirty="0" err="1">
                <a:latin typeface="Times" panose="02020603050405020304" pitchFamily="18" charset="0"/>
                <a:cs typeface="Times" panose="02020603050405020304" pitchFamily="18" charset="0"/>
              </a:rPr>
              <a:t>of</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young</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people’s</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coping</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with</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the</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developmental</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tasks</a:t>
            </a:r>
            <a:r>
              <a:rPr lang="de-CH" sz="3200" dirty="0">
                <a:latin typeface="Times" panose="02020603050405020304" pitchFamily="18" charset="0"/>
                <a:cs typeface="Times" panose="02020603050405020304" pitchFamily="18" charset="0"/>
              </a:rPr>
              <a:t> </a:t>
            </a:r>
            <a:br>
              <a:rPr lang="de-CH" sz="3200" dirty="0">
                <a:latin typeface="Times" panose="02020603050405020304" pitchFamily="18" charset="0"/>
                <a:cs typeface="Times" panose="02020603050405020304" pitchFamily="18" charset="0"/>
              </a:rPr>
            </a:br>
            <a:r>
              <a:rPr lang="de-CH" sz="3200" dirty="0" err="1">
                <a:latin typeface="Times" panose="02020603050405020304" pitchFamily="18" charset="0"/>
                <a:cs typeface="Times" panose="02020603050405020304" pitchFamily="18" charset="0"/>
              </a:rPr>
              <a:t>of</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early</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life</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course</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transitions</a:t>
            </a:r>
            <a:endParaRPr lang="de-CH" sz="3200" dirty="0">
              <a:latin typeface="Times" panose="02020603050405020304" pitchFamily="18" charset="0"/>
              <a:cs typeface="Times" panose="02020603050405020304" pitchFamily="18" charset="0"/>
            </a:endParaRPr>
          </a:p>
          <a:p>
            <a:pPr marL="533400" indent="-533400">
              <a:lnSpc>
                <a:spcPct val="150000"/>
              </a:lnSpc>
              <a:buFont typeface="Wingdings" panose="05000000000000000000" pitchFamily="2" charset="2"/>
              <a:buChar char="v"/>
            </a:pPr>
            <a:endParaRPr lang="de-CH" sz="3200" dirty="0">
              <a:latin typeface="Times" panose="02020603050405020304" pitchFamily="18" charset="0"/>
              <a:cs typeface="Times" panose="02020603050405020304" pitchFamily="18" charset="0"/>
            </a:endParaRPr>
          </a:p>
          <a:p>
            <a:pPr marL="533400" indent="-533400">
              <a:lnSpc>
                <a:spcPct val="150000"/>
              </a:lnSpc>
              <a:buClr>
                <a:srgbClr val="002060"/>
              </a:buClr>
              <a:buFont typeface="Wingdings" panose="05000000000000000000" pitchFamily="2" charset="2"/>
              <a:buChar char="v"/>
            </a:pPr>
            <a:r>
              <a:rPr lang="de-CH" sz="3200" dirty="0" err="1">
                <a:latin typeface="Times" panose="02020603050405020304" pitchFamily="18" charset="0"/>
                <a:cs typeface="Times" panose="02020603050405020304" pitchFamily="18" charset="0"/>
              </a:rPr>
              <a:t>cumulative</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advantages</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and</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disadvantages</a:t>
            </a:r>
            <a:r>
              <a:rPr lang="de-CH" sz="3200" dirty="0">
                <a:latin typeface="Times" panose="02020603050405020304" pitchFamily="18" charset="0"/>
                <a:cs typeface="Times" panose="02020603050405020304" pitchFamily="18" charset="0"/>
              </a:rPr>
              <a:t> </a:t>
            </a:r>
            <a:br>
              <a:rPr lang="de-CH" sz="3200" dirty="0">
                <a:latin typeface="Times" panose="02020603050405020304" pitchFamily="18" charset="0"/>
                <a:cs typeface="Times" panose="02020603050405020304" pitchFamily="18" charset="0"/>
              </a:rPr>
            </a:br>
            <a:r>
              <a:rPr lang="de-CH" sz="3200" dirty="0">
                <a:latin typeface="Times" panose="02020603050405020304" pitchFamily="18" charset="0"/>
                <a:cs typeface="Times" panose="02020603050405020304" pitchFamily="18" charset="0"/>
              </a:rPr>
              <a:t>in </a:t>
            </a:r>
            <a:r>
              <a:rPr lang="de-CH" sz="3200" dirty="0" err="1">
                <a:latin typeface="Times" panose="02020603050405020304" pitchFamily="18" charset="0"/>
                <a:cs typeface="Times" panose="02020603050405020304" pitchFamily="18" charset="0"/>
              </a:rPr>
              <a:t>young</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people’s</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life</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course</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and</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competence</a:t>
            </a:r>
            <a:r>
              <a:rPr lang="de-CH" sz="3200" dirty="0">
                <a:latin typeface="Times" panose="02020603050405020304" pitchFamily="18" charset="0"/>
                <a:cs typeface="Times" panose="02020603050405020304" pitchFamily="18" charset="0"/>
              </a:rPr>
              <a:t> </a:t>
            </a:r>
            <a:r>
              <a:rPr lang="de-CH" sz="3200" dirty="0" err="1">
                <a:latin typeface="Times" panose="02020603050405020304" pitchFamily="18" charset="0"/>
                <a:cs typeface="Times" panose="02020603050405020304" pitchFamily="18" charset="0"/>
              </a:rPr>
              <a:t>development</a:t>
            </a:r>
            <a:endParaRPr lang="de-CH" sz="2400" dirty="0">
              <a:latin typeface="Times" panose="02020603050405020304" pitchFamily="18" charset="0"/>
              <a:cs typeface="Times" panose="02020603050405020304" pitchFamily="18" charset="0"/>
            </a:endParaRPr>
          </a:p>
        </p:txBody>
      </p:sp>
      <p:grpSp>
        <p:nvGrpSpPr>
          <p:cNvPr id="6" name="Gruppieren 5"/>
          <p:cNvGrpSpPr/>
          <p:nvPr/>
        </p:nvGrpSpPr>
        <p:grpSpPr>
          <a:xfrm>
            <a:off x="0" y="-6122"/>
            <a:ext cx="12192000" cy="964866"/>
            <a:chOff x="0" y="-6122"/>
            <a:chExt cx="12192000" cy="964866"/>
          </a:xfrm>
        </p:grpSpPr>
        <p:grpSp>
          <p:nvGrpSpPr>
            <p:cNvPr id="7" name="Gruppieren 6"/>
            <p:cNvGrpSpPr/>
            <p:nvPr/>
          </p:nvGrpSpPr>
          <p:grpSpPr>
            <a:xfrm>
              <a:off x="0" y="-6122"/>
              <a:ext cx="12192000" cy="946536"/>
              <a:chOff x="0" y="1625600"/>
              <a:chExt cx="12192000" cy="946536"/>
            </a:xfrm>
          </p:grpSpPr>
          <p:sp>
            <p:nvSpPr>
              <p:cNvPr id="9" name="Rechteck 8"/>
              <p:cNvSpPr/>
              <p:nvPr/>
            </p:nvSpPr>
            <p:spPr>
              <a:xfrm>
                <a:off x="0" y="1625600"/>
                <a:ext cx="12192000" cy="946536"/>
              </a:xfrm>
              <a:prstGeom prst="rect">
                <a:avLst/>
              </a:prstGeom>
              <a:solidFill>
                <a:schemeClr val="accent1">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11" name="Grafi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63" y="1625600"/>
                <a:ext cx="765141" cy="736600"/>
              </a:xfrm>
              <a:prstGeom prst="rect">
                <a:avLst/>
              </a:prstGeom>
              <a:effectLst>
                <a:outerShdw blurRad="50800" dist="38100" dir="2700000" sx="106000" sy="106000" algn="tl" rotWithShape="0">
                  <a:prstClr val="black">
                    <a:alpha val="40000"/>
                  </a:prstClr>
                </a:outerShdw>
              </a:effectLst>
            </p:spPr>
          </p:pic>
        </p:grpSp>
        <p:cxnSp>
          <p:nvCxnSpPr>
            <p:cNvPr id="8" name="Gerader Verbinder 7"/>
            <p:cNvCxnSpPr/>
            <p:nvPr/>
          </p:nvCxnSpPr>
          <p:spPr>
            <a:xfrm>
              <a:off x="0" y="949317"/>
              <a:ext cx="12192000" cy="942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2" name="Textfeld 11"/>
          <p:cNvSpPr txBox="1"/>
          <p:nvPr/>
        </p:nvSpPr>
        <p:spPr>
          <a:xfrm>
            <a:off x="-3246" y="104344"/>
            <a:ext cx="12195246" cy="648000"/>
          </a:xfrm>
          <a:prstGeom prst="rect">
            <a:avLst/>
          </a:prstGeom>
          <a:noFill/>
        </p:spPr>
        <p:txBody>
          <a:bodyPr wrap="square" rtlCol="0" anchor="ctr">
            <a:spAutoFit/>
          </a:bodyPr>
          <a:lstStyle/>
          <a:p>
            <a:pPr algn="ctr"/>
            <a:r>
              <a:rPr lang="de-CH" sz="3600" b="1" dirty="0">
                <a:latin typeface="Times" panose="02020603050405020304" pitchFamily="18" charset="0"/>
                <a:cs typeface="Times" panose="02020603050405020304" pitchFamily="18" charset="0"/>
              </a:rPr>
              <a:t>Analytical </a:t>
            </a:r>
            <a:r>
              <a:rPr lang="de-CH" sz="3600" b="1" dirty="0" err="1">
                <a:latin typeface="Times" panose="02020603050405020304" pitchFamily="18" charset="0"/>
                <a:cs typeface="Times" panose="02020603050405020304" pitchFamily="18" charset="0"/>
              </a:rPr>
              <a:t>interests</a:t>
            </a:r>
            <a:endParaRPr lang="de-CH" sz="3600"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3296760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feld 35"/>
          <p:cNvSpPr txBox="1"/>
          <p:nvPr/>
        </p:nvSpPr>
        <p:spPr>
          <a:xfrm>
            <a:off x="8936796" y="1014044"/>
            <a:ext cx="3255201" cy="6017032"/>
          </a:xfrm>
          <a:prstGeom prst="rect">
            <a:avLst/>
          </a:prstGeom>
          <a:solidFill>
            <a:schemeClr val="bg1">
              <a:lumMod val="95000"/>
            </a:schemeClr>
          </a:solidFill>
          <a:ln>
            <a:noFill/>
          </a:ln>
        </p:spPr>
        <p:txBody>
          <a:bodyPr wrap="square" rtlCol="0">
            <a:spAutoFit/>
          </a:bodyPr>
          <a:lstStyle/>
          <a:p>
            <a:pPr marL="88900" indent="176213">
              <a:spcBef>
                <a:spcPts val="1200"/>
              </a:spcBef>
              <a:spcAft>
                <a:spcPts val="1200"/>
              </a:spcAft>
            </a:pPr>
            <a:r>
              <a:rPr lang="de-CH" sz="1500" b="1" dirty="0">
                <a:latin typeface="Times New Roman" panose="02020603050405020304" pitchFamily="18" charset="0"/>
                <a:cs typeface="Times New Roman" panose="02020603050405020304" pitchFamily="18" charset="0"/>
              </a:rPr>
              <a:t/>
            </a:r>
            <a:br>
              <a:rPr lang="de-CH" sz="1500" b="1" dirty="0">
                <a:latin typeface="Times New Roman" panose="02020603050405020304" pitchFamily="18" charset="0"/>
                <a:cs typeface="Times New Roman" panose="02020603050405020304" pitchFamily="18" charset="0"/>
              </a:rPr>
            </a:br>
            <a:r>
              <a:rPr lang="de-CH" sz="1500" b="1" dirty="0">
                <a:latin typeface="Times New Roman" panose="02020603050405020304" pitchFamily="18" charset="0"/>
                <a:cs typeface="Times New Roman" panose="02020603050405020304" pitchFamily="18" charset="0"/>
              </a:rPr>
              <a:t>sample </a:t>
            </a:r>
            <a:r>
              <a:rPr lang="de-CH" sz="1500" b="1" dirty="0" err="1">
                <a:latin typeface="Times New Roman" panose="02020603050405020304" pitchFamily="18" charset="0"/>
                <a:cs typeface="Times New Roman" panose="02020603050405020304" pitchFamily="18" charset="0"/>
              </a:rPr>
              <a:t>topics</a:t>
            </a:r>
            <a:r>
              <a:rPr lang="de-CH" sz="1500" b="1" dirty="0">
                <a:latin typeface="Times New Roman" panose="02020603050405020304" pitchFamily="18" charset="0"/>
                <a:cs typeface="Times New Roman" panose="02020603050405020304" pitchFamily="18" charset="0"/>
              </a:rPr>
              <a:t> </a:t>
            </a:r>
            <a:r>
              <a:rPr lang="de-CH" sz="1500" b="1" dirty="0" err="1">
                <a:latin typeface="Times New Roman" panose="02020603050405020304" pitchFamily="18" charset="0"/>
                <a:cs typeface="Times New Roman" panose="02020603050405020304" pitchFamily="18" charset="0"/>
              </a:rPr>
              <a:t>addressed</a:t>
            </a:r>
            <a:r>
              <a:rPr lang="de-CH" sz="1500" b="1" dirty="0">
                <a:latin typeface="Times New Roman" panose="02020603050405020304" pitchFamily="18" charset="0"/>
                <a:cs typeface="Times New Roman" panose="02020603050405020304" pitchFamily="18" charset="0"/>
              </a:rPr>
              <a:t> in COCON </a:t>
            </a:r>
            <a:r>
              <a:rPr lang="de-CH" sz="1500" b="1" dirty="0" err="1">
                <a:latin typeface="Times New Roman" panose="02020603050405020304" pitchFamily="18" charset="0"/>
                <a:cs typeface="Times New Roman" panose="02020603050405020304" pitchFamily="18" charset="0"/>
              </a:rPr>
              <a:t>publications</a:t>
            </a:r>
            <a:r>
              <a:rPr lang="de-CH" sz="1500" b="1" dirty="0">
                <a:latin typeface="Times New Roman" panose="02020603050405020304" pitchFamily="18" charset="0"/>
                <a:cs typeface="Times New Roman" panose="02020603050405020304" pitchFamily="18" charset="0"/>
              </a:rPr>
              <a:t>: </a:t>
            </a:r>
            <a:endParaRPr lang="de-CH" sz="1500" dirty="0">
              <a:latin typeface="Times New Roman" panose="02020603050405020304" pitchFamily="18" charset="0"/>
              <a:cs typeface="Times New Roman" panose="02020603050405020304" pitchFamily="18" charset="0"/>
            </a:endParaRPr>
          </a:p>
          <a:p>
            <a:pPr marL="268288" indent="-182563">
              <a:spcAft>
                <a:spcPts val="1200"/>
              </a:spcAft>
              <a:buFont typeface="Arial" panose="020B0604020202020204" pitchFamily="34" charset="0"/>
              <a:buChar char="•"/>
            </a:pPr>
            <a:r>
              <a:rPr lang="de-CH" sz="1500" dirty="0" err="1">
                <a:latin typeface="Times New Roman" panose="02020603050405020304" pitchFamily="18" charset="0"/>
                <a:cs typeface="Times New Roman" panose="02020603050405020304" pitchFamily="18" charset="0"/>
              </a:rPr>
              <a:t>the</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role</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of</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peer</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networks</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and</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productive</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competencies</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for</a:t>
            </a:r>
            <a:r>
              <a:rPr lang="de-CH" sz="1500" dirty="0">
                <a:latin typeface="Times New Roman" panose="02020603050405020304" pitchFamily="18" charset="0"/>
                <a:cs typeface="Times New Roman" panose="02020603050405020304" pitchFamily="18" charset="0"/>
              </a:rPr>
              <a:t> </a:t>
            </a:r>
            <a:br>
              <a:rPr lang="de-CH" sz="1500" dirty="0">
                <a:latin typeface="Times New Roman" panose="02020603050405020304" pitchFamily="18" charset="0"/>
                <a:cs typeface="Times New Roman" panose="02020603050405020304" pitchFamily="18" charset="0"/>
              </a:rPr>
            </a:br>
            <a:r>
              <a:rPr lang="de-CH" sz="1500" dirty="0">
                <a:latin typeface="Times New Roman" panose="02020603050405020304" pitchFamily="18" charset="0"/>
                <a:cs typeface="Times New Roman" panose="02020603050405020304" pitchFamily="18" charset="0"/>
              </a:rPr>
              <a:t>school-</a:t>
            </a:r>
            <a:r>
              <a:rPr lang="de-CH" sz="1500" dirty="0" err="1">
                <a:latin typeface="Times New Roman" panose="02020603050405020304" pitchFamily="18" charset="0"/>
                <a:cs typeface="Times New Roman" panose="02020603050405020304" pitchFamily="18" charset="0"/>
              </a:rPr>
              <a:t>to</a:t>
            </a:r>
            <a:r>
              <a:rPr lang="de-CH" sz="1500" dirty="0">
                <a:latin typeface="Times New Roman" panose="02020603050405020304" pitchFamily="18" charset="0"/>
                <a:cs typeface="Times New Roman" panose="02020603050405020304" pitchFamily="18" charset="0"/>
              </a:rPr>
              <a:t>-</a:t>
            </a:r>
            <a:r>
              <a:rPr lang="de-CH" sz="1500" dirty="0" err="1">
                <a:latin typeface="Times New Roman" panose="02020603050405020304" pitchFamily="18" charset="0"/>
                <a:cs typeface="Times New Roman" panose="02020603050405020304" pitchFamily="18" charset="0"/>
              </a:rPr>
              <a:t>work</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transitions</a:t>
            </a:r>
            <a:endParaRPr lang="de-CH" sz="1500" dirty="0">
              <a:latin typeface="Times New Roman" panose="02020603050405020304" pitchFamily="18" charset="0"/>
              <a:cs typeface="Times New Roman" panose="02020603050405020304" pitchFamily="18" charset="0"/>
            </a:endParaRPr>
          </a:p>
          <a:p>
            <a:pPr marL="268288" indent="-182563">
              <a:spcAft>
                <a:spcPts val="1200"/>
              </a:spcAft>
              <a:buFont typeface="Arial" panose="020B0604020202020204" pitchFamily="34" charset="0"/>
              <a:buChar char="•"/>
            </a:pPr>
            <a:r>
              <a:rPr lang="de-CH" sz="1500" dirty="0" err="1">
                <a:latin typeface="Times New Roman" panose="02020603050405020304" pitchFamily="18" charset="0"/>
                <a:cs typeface="Times New Roman" panose="02020603050405020304" pitchFamily="18" charset="0"/>
              </a:rPr>
              <a:t>educational</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success</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and</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the</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development</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of</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self-esteem</a:t>
            </a:r>
            <a:endParaRPr lang="de-CH" sz="1500" dirty="0">
              <a:latin typeface="Times New Roman" panose="02020603050405020304" pitchFamily="18" charset="0"/>
              <a:cs typeface="Times New Roman" panose="02020603050405020304" pitchFamily="18" charset="0"/>
            </a:endParaRPr>
          </a:p>
          <a:p>
            <a:pPr marL="268288" indent="-182563">
              <a:spcAft>
                <a:spcPts val="1200"/>
              </a:spcAft>
              <a:buFont typeface="Arial" panose="020B0604020202020204" pitchFamily="34" charset="0"/>
              <a:buChar char="•"/>
            </a:pPr>
            <a:r>
              <a:rPr lang="de-CH" sz="1500" dirty="0" err="1">
                <a:latin typeface="Times New Roman" panose="02020603050405020304" pitchFamily="18" charset="0"/>
                <a:cs typeface="Times New Roman" panose="02020603050405020304" pitchFamily="18" charset="0"/>
              </a:rPr>
              <a:t>the</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significance</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of</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parents</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and</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friends</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for</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the</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development</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of</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moral</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motivation</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and</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value</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orientations</a:t>
            </a:r>
            <a:endParaRPr lang="de-CH" sz="1500" dirty="0">
              <a:latin typeface="Times New Roman" panose="02020603050405020304" pitchFamily="18" charset="0"/>
              <a:cs typeface="Times New Roman" panose="02020603050405020304" pitchFamily="18" charset="0"/>
            </a:endParaRPr>
          </a:p>
          <a:p>
            <a:pPr marL="268288" indent="-182563">
              <a:spcAft>
                <a:spcPts val="1200"/>
              </a:spcAft>
              <a:buFont typeface="Arial" panose="020B0604020202020204" pitchFamily="34" charset="0"/>
              <a:buChar char="•"/>
            </a:pPr>
            <a:r>
              <a:rPr lang="de-CH" sz="1500" dirty="0">
                <a:latin typeface="Times New Roman" panose="02020603050405020304" pitchFamily="18" charset="0"/>
                <a:cs typeface="Times New Roman" panose="02020603050405020304" pitchFamily="18" charset="0"/>
              </a:rPr>
              <a:t>sex-</a:t>
            </a:r>
            <a:r>
              <a:rPr lang="de-CH" sz="1500" dirty="0" err="1">
                <a:latin typeface="Times New Roman" panose="02020603050405020304" pitchFamily="18" charset="0"/>
                <a:cs typeface="Times New Roman" panose="02020603050405020304" pitchFamily="18" charset="0"/>
              </a:rPr>
              <a:t>typed</a:t>
            </a:r>
            <a:r>
              <a:rPr lang="de-CH" sz="1500" dirty="0">
                <a:latin typeface="Times New Roman" panose="02020603050405020304" pitchFamily="18" charset="0"/>
                <a:cs typeface="Times New Roman" panose="02020603050405020304" pitchFamily="18" charset="0"/>
              </a:rPr>
              <a:t> parental </a:t>
            </a:r>
            <a:r>
              <a:rPr lang="de-CH" sz="1500" dirty="0" err="1">
                <a:latin typeface="Times New Roman" panose="02020603050405020304" pitchFamily="18" charset="0"/>
                <a:cs typeface="Times New Roman" panose="02020603050405020304" pitchFamily="18" charset="0"/>
              </a:rPr>
              <a:t>ability</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attributions</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and</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the</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development</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of</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gendered</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occupational</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preferences</a:t>
            </a:r>
            <a:endParaRPr lang="de-CH" sz="1500" dirty="0">
              <a:latin typeface="Times New Roman" panose="02020603050405020304" pitchFamily="18" charset="0"/>
              <a:cs typeface="Times New Roman" panose="02020603050405020304" pitchFamily="18" charset="0"/>
            </a:endParaRPr>
          </a:p>
          <a:p>
            <a:pPr marL="268288" indent="-182563">
              <a:spcAft>
                <a:spcPts val="1200"/>
              </a:spcAft>
              <a:buFont typeface="Arial" panose="020B0604020202020204" pitchFamily="34" charset="0"/>
              <a:buChar char="•"/>
            </a:pPr>
            <a:r>
              <a:rPr lang="de-CH" sz="1500" dirty="0" err="1">
                <a:latin typeface="Times New Roman" panose="02020603050405020304" pitchFamily="18" charset="0"/>
                <a:cs typeface="Times New Roman" panose="02020603050405020304" pitchFamily="18" charset="0"/>
              </a:rPr>
              <a:t>gender</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differences</a:t>
            </a:r>
            <a:r>
              <a:rPr lang="de-CH" sz="1500" dirty="0">
                <a:latin typeface="Times New Roman" panose="02020603050405020304" pitchFamily="18" charset="0"/>
                <a:cs typeface="Times New Roman" panose="02020603050405020304" pitchFamily="18" charset="0"/>
              </a:rPr>
              <a:t> in </a:t>
            </a:r>
            <a:r>
              <a:rPr lang="de-CH" sz="1500" dirty="0" err="1">
                <a:latin typeface="Times New Roman" panose="02020603050405020304" pitchFamily="18" charset="0"/>
                <a:cs typeface="Times New Roman" panose="02020603050405020304" pitchFamily="18" charset="0"/>
              </a:rPr>
              <a:t>coping</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with</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school</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entry</a:t>
            </a:r>
            <a:endParaRPr lang="de-CH" sz="1500" dirty="0">
              <a:latin typeface="Times New Roman" panose="02020603050405020304" pitchFamily="18" charset="0"/>
              <a:cs typeface="Times New Roman" panose="02020603050405020304" pitchFamily="18" charset="0"/>
            </a:endParaRPr>
          </a:p>
          <a:p>
            <a:pPr marL="268288" indent="-182563">
              <a:spcAft>
                <a:spcPts val="1200"/>
              </a:spcAft>
              <a:buFont typeface="Arial" panose="020B0604020202020204" pitchFamily="34" charset="0"/>
              <a:buChar char="•"/>
            </a:pPr>
            <a:r>
              <a:rPr lang="de-CH" sz="1500" dirty="0" err="1">
                <a:latin typeface="Times New Roman" panose="02020603050405020304" pitchFamily="18" charset="0"/>
                <a:cs typeface="Times New Roman" panose="02020603050405020304" pitchFamily="18" charset="0"/>
              </a:rPr>
              <a:t>school</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entry</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and</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academic</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performance</a:t>
            </a:r>
            <a:r>
              <a:rPr lang="de-CH" sz="1500" dirty="0">
                <a:latin typeface="Times New Roman" panose="02020603050405020304" pitchFamily="18" charset="0"/>
                <a:cs typeface="Times New Roman" panose="02020603050405020304" pitchFamily="18" charset="0"/>
              </a:rPr>
              <a:t> in </a:t>
            </a:r>
            <a:r>
              <a:rPr lang="de-CH" sz="1500" dirty="0" err="1">
                <a:latin typeface="Times New Roman" panose="02020603050405020304" pitchFamily="18" charset="0"/>
                <a:cs typeface="Times New Roman" panose="02020603050405020304" pitchFamily="18" charset="0"/>
              </a:rPr>
              <a:t>mid-elementary</a:t>
            </a:r>
            <a:r>
              <a:rPr lang="de-CH" sz="1500" dirty="0">
                <a:latin typeface="Times New Roman" panose="02020603050405020304" pitchFamily="18" charset="0"/>
                <a:cs typeface="Times New Roman" panose="02020603050405020304" pitchFamily="18" charset="0"/>
              </a:rPr>
              <a:t> </a:t>
            </a:r>
            <a:r>
              <a:rPr lang="de-CH" sz="1500" dirty="0" err="1">
                <a:latin typeface="Times New Roman" panose="02020603050405020304" pitchFamily="18" charset="0"/>
                <a:cs typeface="Times New Roman" panose="02020603050405020304" pitchFamily="18" charset="0"/>
              </a:rPr>
              <a:t>school</a:t>
            </a:r>
            <a:endParaRPr lang="de-CH" sz="1500" dirty="0">
              <a:latin typeface="Times New Roman" panose="02020603050405020304" pitchFamily="18" charset="0"/>
              <a:cs typeface="Times New Roman" panose="02020603050405020304" pitchFamily="18" charset="0"/>
            </a:endParaRPr>
          </a:p>
          <a:p>
            <a:pPr>
              <a:spcAft>
                <a:spcPts val="1200"/>
              </a:spcAft>
            </a:pPr>
            <a:endParaRPr lang="de-CH" sz="1500" dirty="0">
              <a:latin typeface="Times New Roman" panose="02020603050405020304" pitchFamily="18" charset="0"/>
              <a:cs typeface="Times New Roman" panose="02020603050405020304" pitchFamily="18" charset="0"/>
            </a:endParaRPr>
          </a:p>
        </p:txBody>
      </p:sp>
      <p:cxnSp>
        <p:nvCxnSpPr>
          <p:cNvPr id="4" name="Gerader Verbinder 3"/>
          <p:cNvCxnSpPr/>
          <p:nvPr/>
        </p:nvCxnSpPr>
        <p:spPr>
          <a:xfrm flipH="1">
            <a:off x="8926163" y="971323"/>
            <a:ext cx="36000" cy="59040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pic>
        <p:nvPicPr>
          <p:cNvPr id="5" name="Grafik 4"/>
          <p:cNvPicPr>
            <a:picLocks noChangeAspect="1"/>
          </p:cNvPicPr>
          <p:nvPr/>
        </p:nvPicPr>
        <p:blipFill rotWithShape="1">
          <a:blip r:embed="rId3">
            <a:extLst>
              <a:ext uri="{28A0092B-C50C-407E-A947-70E740481C1C}">
                <a14:useLocalDpi xmlns:a14="http://schemas.microsoft.com/office/drawing/2010/main" val="0"/>
              </a:ext>
            </a:extLst>
          </a:blip>
          <a:srcRect t="18793" r="29704" b="23890"/>
          <a:stretch/>
        </p:blipFill>
        <p:spPr>
          <a:xfrm>
            <a:off x="19663" y="1726570"/>
            <a:ext cx="8793275" cy="4033006"/>
          </a:xfrm>
          <a:prstGeom prst="rect">
            <a:avLst/>
          </a:prstGeom>
        </p:spPr>
      </p:pic>
      <p:grpSp>
        <p:nvGrpSpPr>
          <p:cNvPr id="9" name="Gruppieren 8"/>
          <p:cNvGrpSpPr/>
          <p:nvPr/>
        </p:nvGrpSpPr>
        <p:grpSpPr>
          <a:xfrm>
            <a:off x="0" y="-6122"/>
            <a:ext cx="12192000" cy="964866"/>
            <a:chOff x="0" y="-6122"/>
            <a:chExt cx="12192000" cy="964866"/>
          </a:xfrm>
        </p:grpSpPr>
        <p:grpSp>
          <p:nvGrpSpPr>
            <p:cNvPr id="11" name="Gruppieren 10"/>
            <p:cNvGrpSpPr/>
            <p:nvPr/>
          </p:nvGrpSpPr>
          <p:grpSpPr>
            <a:xfrm>
              <a:off x="0" y="-6122"/>
              <a:ext cx="12192000" cy="946536"/>
              <a:chOff x="0" y="1625600"/>
              <a:chExt cx="12192000" cy="946536"/>
            </a:xfrm>
          </p:grpSpPr>
          <p:sp>
            <p:nvSpPr>
              <p:cNvPr id="14" name="Rechteck 13"/>
              <p:cNvSpPr/>
              <p:nvPr/>
            </p:nvSpPr>
            <p:spPr>
              <a:xfrm>
                <a:off x="0" y="1625600"/>
                <a:ext cx="12192000" cy="946536"/>
              </a:xfrm>
              <a:prstGeom prst="rect">
                <a:avLst/>
              </a:prstGeom>
              <a:solidFill>
                <a:schemeClr val="accent1">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Times New Roman" panose="02020603050405020304" pitchFamily="18" charset="0"/>
                  <a:cs typeface="Times New Roman" panose="02020603050405020304" pitchFamily="18" charset="0"/>
                </a:endParaRPr>
              </a:p>
            </p:txBody>
          </p:sp>
          <p:pic>
            <p:nvPicPr>
              <p:cNvPr id="15" name="Grafik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63" y="1625600"/>
                <a:ext cx="765141" cy="736600"/>
              </a:xfrm>
              <a:prstGeom prst="rect">
                <a:avLst/>
              </a:prstGeom>
              <a:effectLst>
                <a:outerShdw blurRad="50800" dist="38100" dir="2700000" sx="106000" sy="106000" algn="tl" rotWithShape="0">
                  <a:prstClr val="black">
                    <a:alpha val="40000"/>
                  </a:prstClr>
                </a:outerShdw>
              </a:effectLst>
            </p:spPr>
          </p:pic>
        </p:grpSp>
        <p:cxnSp>
          <p:nvCxnSpPr>
            <p:cNvPr id="12" name="Gerader Verbinder 11"/>
            <p:cNvCxnSpPr/>
            <p:nvPr/>
          </p:nvCxnSpPr>
          <p:spPr>
            <a:xfrm>
              <a:off x="0" y="949317"/>
              <a:ext cx="12192000" cy="942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5" name="Textfeld 34"/>
          <p:cNvSpPr txBox="1"/>
          <p:nvPr/>
        </p:nvSpPr>
        <p:spPr>
          <a:xfrm>
            <a:off x="19663" y="51254"/>
            <a:ext cx="12172337" cy="646331"/>
          </a:xfrm>
          <a:prstGeom prst="rect">
            <a:avLst/>
          </a:prstGeom>
          <a:noFill/>
        </p:spPr>
        <p:txBody>
          <a:bodyPr wrap="square" rtlCol="0" anchor="ctr">
            <a:spAutoFit/>
          </a:bodyPr>
          <a:lstStyle/>
          <a:p>
            <a:pPr algn="ctr"/>
            <a:r>
              <a:rPr lang="de-CH" sz="3600" b="1" dirty="0">
                <a:latin typeface="Times New Roman" panose="02020603050405020304" pitchFamily="18" charset="0"/>
                <a:cs typeface="Times New Roman" panose="02020603050405020304" pitchFamily="18" charset="0"/>
              </a:rPr>
              <a:t>Research </a:t>
            </a:r>
            <a:r>
              <a:rPr lang="de-CH" sz="3600" b="1" dirty="0" err="1">
                <a:latin typeface="Times New Roman" panose="02020603050405020304" pitchFamily="18" charset="0"/>
                <a:cs typeface="Times New Roman" panose="02020603050405020304" pitchFamily="18" charset="0"/>
              </a:rPr>
              <a:t>focus</a:t>
            </a:r>
            <a:endParaRPr lang="de-CH" sz="3600" b="1" dirty="0">
              <a:latin typeface="Times New Roman" panose="02020603050405020304" pitchFamily="18" charset="0"/>
              <a:cs typeface="Times New Roman" panose="02020603050405020304" pitchFamily="18" charset="0"/>
            </a:endParaRPr>
          </a:p>
        </p:txBody>
      </p:sp>
      <p:sp>
        <p:nvSpPr>
          <p:cNvPr id="2" name="Rechteck 1"/>
          <p:cNvSpPr/>
          <p:nvPr/>
        </p:nvSpPr>
        <p:spPr>
          <a:xfrm>
            <a:off x="227058" y="721660"/>
            <a:ext cx="11757545" cy="369332"/>
          </a:xfrm>
          <a:prstGeom prst="rect">
            <a:avLst/>
          </a:prstGeom>
          <a:solidFill>
            <a:schemeClr val="bg1"/>
          </a:solidFill>
          <a:ln>
            <a:solidFill>
              <a:srgbClr val="002060"/>
            </a:solidFill>
          </a:ln>
          <a:scene3d>
            <a:camera prst="orthographicFront"/>
            <a:lightRig rig="threePt" dir="t"/>
          </a:scene3d>
          <a:sp3d>
            <a:bevelT/>
          </a:sp3d>
        </p:spPr>
        <p:txBody>
          <a:bodyPr wrap="square">
            <a:spAutoFit/>
          </a:bodyPr>
          <a:lstStyle/>
          <a:p>
            <a:pPr algn="ctr"/>
            <a:r>
              <a:rPr lang="en-US" dirty="0">
                <a:latin typeface="Times New Roman" panose="02020603050405020304" pitchFamily="18" charset="0"/>
                <a:cs typeface="Times New Roman" panose="02020603050405020304" pitchFamily="18" charset="0"/>
              </a:rPr>
              <a:t>longitudinal interplay of social opportunities, young people’s development, and their coping with early life course transitions</a:t>
            </a:r>
            <a:endParaRPr lang="de-CH"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29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pieren 11"/>
          <p:cNvGrpSpPr/>
          <p:nvPr/>
        </p:nvGrpSpPr>
        <p:grpSpPr>
          <a:xfrm>
            <a:off x="0" y="-6122"/>
            <a:ext cx="12192000" cy="964866"/>
            <a:chOff x="0" y="-6122"/>
            <a:chExt cx="12192000" cy="964866"/>
          </a:xfrm>
        </p:grpSpPr>
        <p:grpSp>
          <p:nvGrpSpPr>
            <p:cNvPr id="13" name="Gruppieren 12"/>
            <p:cNvGrpSpPr/>
            <p:nvPr/>
          </p:nvGrpSpPr>
          <p:grpSpPr>
            <a:xfrm>
              <a:off x="0" y="-6122"/>
              <a:ext cx="12192000" cy="946536"/>
              <a:chOff x="0" y="1625600"/>
              <a:chExt cx="12192000" cy="946536"/>
            </a:xfrm>
          </p:grpSpPr>
          <p:sp>
            <p:nvSpPr>
              <p:cNvPr id="20" name="Rechteck 19"/>
              <p:cNvSpPr/>
              <p:nvPr/>
            </p:nvSpPr>
            <p:spPr>
              <a:xfrm>
                <a:off x="0" y="1625600"/>
                <a:ext cx="12192000" cy="946536"/>
              </a:xfrm>
              <a:prstGeom prst="rect">
                <a:avLst/>
              </a:prstGeom>
              <a:solidFill>
                <a:schemeClr val="accent1">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Times New Roman" panose="02020603050405020304" pitchFamily="18" charset="0"/>
                  <a:cs typeface="Times New Roman" panose="02020603050405020304" pitchFamily="18" charset="0"/>
                </a:endParaRPr>
              </a:p>
            </p:txBody>
          </p:sp>
          <p:pic>
            <p:nvPicPr>
              <p:cNvPr id="21" name="Grafik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63" y="1625600"/>
                <a:ext cx="765141" cy="736600"/>
              </a:xfrm>
              <a:prstGeom prst="rect">
                <a:avLst/>
              </a:prstGeom>
              <a:effectLst>
                <a:outerShdw blurRad="50800" dist="38100" dir="2700000" sx="106000" sy="106000" algn="tl" rotWithShape="0">
                  <a:prstClr val="black">
                    <a:alpha val="40000"/>
                  </a:prstClr>
                </a:outerShdw>
              </a:effectLst>
            </p:spPr>
          </p:pic>
        </p:grpSp>
        <p:cxnSp>
          <p:nvCxnSpPr>
            <p:cNvPr id="14" name="Gerader Verbinder 13"/>
            <p:cNvCxnSpPr/>
            <p:nvPr/>
          </p:nvCxnSpPr>
          <p:spPr>
            <a:xfrm>
              <a:off x="0" y="949317"/>
              <a:ext cx="12192000" cy="942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Rechteck 6"/>
          <p:cNvSpPr/>
          <p:nvPr/>
        </p:nvSpPr>
        <p:spPr>
          <a:xfrm>
            <a:off x="0" y="145375"/>
            <a:ext cx="12192000" cy="646331"/>
          </a:xfrm>
          <a:prstGeom prst="rect">
            <a:avLst/>
          </a:prstGeom>
        </p:spPr>
        <p:txBody>
          <a:bodyPr wrap="square">
            <a:spAutoFit/>
          </a:bodyPr>
          <a:lstStyle/>
          <a:p>
            <a:pPr algn="ctr"/>
            <a:r>
              <a:rPr lang="de-DE" sz="3600" b="1" kern="0" dirty="0">
                <a:latin typeface="Times New Roman" panose="02020603050405020304" pitchFamily="18" charset="0"/>
                <a:cs typeface="Times New Roman" panose="02020603050405020304" pitchFamily="18" charset="0"/>
              </a:rPr>
              <a:t>The COCON </a:t>
            </a:r>
            <a:r>
              <a:rPr lang="de-DE" sz="3600" b="1" kern="0" dirty="0" err="1">
                <a:latin typeface="Times New Roman" panose="02020603050405020304" pitchFamily="18" charset="0"/>
                <a:cs typeface="Times New Roman" panose="02020603050405020304" pitchFamily="18" charset="0"/>
              </a:rPr>
              <a:t>study</a:t>
            </a:r>
            <a:endParaRPr lang="de-DE" sz="3600" i="1" kern="0" dirty="0">
              <a:latin typeface="Times New Roman" panose="02020603050405020304" pitchFamily="18" charset="0"/>
              <a:cs typeface="Times New Roman" panose="02020603050405020304" pitchFamily="18" charset="0"/>
            </a:endParaRPr>
          </a:p>
        </p:txBody>
      </p:sp>
      <p:sp>
        <p:nvSpPr>
          <p:cNvPr id="9" name="Rechteck 8"/>
          <p:cNvSpPr/>
          <p:nvPr/>
        </p:nvSpPr>
        <p:spPr>
          <a:xfrm>
            <a:off x="392402" y="1693714"/>
            <a:ext cx="11407196" cy="4555093"/>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a:spcAft>
                <a:spcPts val="1200"/>
              </a:spcAft>
              <a:buClr>
                <a:srgbClr val="002060"/>
              </a:buClr>
              <a:buFont typeface="Wingdings" panose="05000000000000000000" pitchFamily="2" charset="2"/>
              <a:buChar char="v"/>
            </a:pPr>
            <a:r>
              <a:rPr lang="de-DE" sz="2800" kern="0" dirty="0">
                <a:latin typeface="Times New Roman" panose="02020603050405020304" pitchFamily="18" charset="0"/>
                <a:cs typeface="Times New Roman" panose="02020603050405020304" pitchFamily="18" charset="0"/>
              </a:rPr>
              <a:t>longitudinal </a:t>
            </a:r>
            <a:r>
              <a:rPr lang="de-DE" sz="2800" kern="0" dirty="0" err="1">
                <a:latin typeface="Times New Roman" panose="02020603050405020304" pitchFamily="18" charset="0"/>
                <a:cs typeface="Times New Roman" panose="02020603050405020304" pitchFamily="18" charset="0"/>
              </a:rPr>
              <a:t>study</a:t>
            </a:r>
            <a:r>
              <a:rPr lang="de-DE" sz="2800" kern="0" dirty="0">
                <a:latin typeface="Times New Roman" panose="02020603050405020304" pitchFamily="18" charset="0"/>
                <a:cs typeface="Times New Roman" panose="02020603050405020304" pitchFamily="18" charset="0"/>
              </a:rPr>
              <a:t> </a:t>
            </a:r>
            <a:r>
              <a:rPr lang="de-DE" sz="2800" kern="0" dirty="0" err="1">
                <a:latin typeface="Times New Roman" panose="02020603050405020304" pitchFamily="18" charset="0"/>
                <a:cs typeface="Times New Roman" panose="02020603050405020304" pitchFamily="18" charset="0"/>
              </a:rPr>
              <a:t>of</a:t>
            </a:r>
            <a:r>
              <a:rPr lang="de-DE" sz="2800" kern="0" dirty="0">
                <a:latin typeface="Times New Roman" panose="02020603050405020304" pitchFamily="18" charset="0"/>
                <a:cs typeface="Times New Roman" panose="02020603050405020304" pitchFamily="18" charset="0"/>
              </a:rPr>
              <a:t> </a:t>
            </a:r>
            <a:r>
              <a:rPr lang="de-DE" sz="2800" kern="0" dirty="0" err="1">
                <a:latin typeface="Times New Roman" panose="02020603050405020304" pitchFamily="18" charset="0"/>
                <a:cs typeface="Times New Roman" panose="02020603050405020304" pitchFamily="18" charset="0"/>
              </a:rPr>
              <a:t>children</a:t>
            </a:r>
            <a:r>
              <a:rPr lang="de-DE" sz="2800" kern="0" dirty="0">
                <a:latin typeface="Times New Roman" panose="02020603050405020304" pitchFamily="18" charset="0"/>
                <a:cs typeface="Times New Roman" panose="02020603050405020304" pitchFamily="18" charset="0"/>
              </a:rPr>
              <a:t> </a:t>
            </a:r>
            <a:r>
              <a:rPr lang="de-DE" sz="2800" kern="0" dirty="0" err="1">
                <a:latin typeface="Times New Roman" panose="02020603050405020304" pitchFamily="18" charset="0"/>
                <a:cs typeface="Times New Roman" panose="02020603050405020304" pitchFamily="18" charset="0"/>
              </a:rPr>
              <a:t>and</a:t>
            </a:r>
            <a:r>
              <a:rPr lang="de-DE" sz="2800" kern="0" dirty="0">
                <a:latin typeface="Times New Roman" panose="02020603050405020304" pitchFamily="18" charset="0"/>
                <a:cs typeface="Times New Roman" panose="02020603050405020304" pitchFamily="18" charset="0"/>
              </a:rPr>
              <a:t> </a:t>
            </a:r>
            <a:r>
              <a:rPr lang="de-DE" sz="2800" kern="0" dirty="0" err="1">
                <a:latin typeface="Times New Roman" panose="02020603050405020304" pitchFamily="18" charset="0"/>
                <a:cs typeface="Times New Roman" panose="02020603050405020304" pitchFamily="18" charset="0"/>
              </a:rPr>
              <a:t>youth</a:t>
            </a:r>
            <a:r>
              <a:rPr lang="de-DE" sz="2800" kern="0" dirty="0">
                <a:latin typeface="Times New Roman" panose="02020603050405020304" pitchFamily="18" charset="0"/>
                <a:cs typeface="Times New Roman" panose="02020603050405020304" pitchFamily="18" charset="0"/>
              </a:rPr>
              <a:t> in </a:t>
            </a:r>
            <a:r>
              <a:rPr lang="de-DE" sz="2800" kern="0" dirty="0" err="1">
                <a:latin typeface="Times New Roman" panose="02020603050405020304" pitchFamily="18" charset="0"/>
                <a:cs typeface="Times New Roman" panose="02020603050405020304" pitchFamily="18" charset="0"/>
              </a:rPr>
              <a:t>Switzerland</a:t>
            </a:r>
            <a:r>
              <a:rPr lang="de-DE" sz="2800" kern="0" dirty="0">
                <a:latin typeface="Times New Roman" panose="02020603050405020304" pitchFamily="18" charset="0"/>
                <a:cs typeface="Times New Roman" panose="02020603050405020304" pitchFamily="18" charset="0"/>
              </a:rPr>
              <a:t/>
            </a:r>
            <a:br>
              <a:rPr lang="de-DE" sz="2800" kern="0" dirty="0">
                <a:latin typeface="Times New Roman" panose="02020603050405020304" pitchFamily="18" charset="0"/>
                <a:cs typeface="Times New Roman" panose="02020603050405020304" pitchFamily="18" charset="0"/>
              </a:rPr>
            </a:br>
            <a:r>
              <a:rPr lang="de-DE" sz="2200" kern="0" dirty="0">
                <a:solidFill>
                  <a:srgbClr val="002060"/>
                </a:solidFill>
                <a:latin typeface="Times New Roman" panose="02020603050405020304" pitchFamily="18" charset="0"/>
                <a:cs typeface="Times New Roman" panose="02020603050405020304" pitchFamily="18" charset="0"/>
              </a:rPr>
              <a:t>(</a:t>
            </a:r>
            <a:r>
              <a:rPr lang="de-DE" sz="2200" kern="0" dirty="0" smtClean="0">
                <a:solidFill>
                  <a:srgbClr val="002060"/>
                </a:solidFill>
                <a:latin typeface="Times New Roman" panose="02020603050405020304" pitchFamily="18" charset="0"/>
                <a:cs typeface="Times New Roman" panose="02020603050405020304" pitchFamily="18" charset="0"/>
              </a:rPr>
              <a:t>12 </a:t>
            </a:r>
            <a:r>
              <a:rPr lang="de-DE" sz="2200" kern="0" dirty="0" err="1">
                <a:solidFill>
                  <a:srgbClr val="002060"/>
                </a:solidFill>
                <a:latin typeface="Times New Roman" panose="02020603050405020304" pitchFamily="18" charset="0"/>
                <a:cs typeface="Times New Roman" panose="02020603050405020304" pitchFamily="18" charset="0"/>
              </a:rPr>
              <a:t>years</a:t>
            </a:r>
            <a:r>
              <a:rPr lang="de-DE" sz="2200" kern="0" dirty="0">
                <a:solidFill>
                  <a:srgbClr val="002060"/>
                </a:solidFill>
                <a:latin typeface="Times New Roman" panose="02020603050405020304" pitchFamily="18" charset="0"/>
                <a:cs typeface="Times New Roman" panose="02020603050405020304" pitchFamily="18" charset="0"/>
              </a:rPr>
              <a:t> </a:t>
            </a:r>
            <a:r>
              <a:rPr lang="de-DE" sz="2200" kern="0" dirty="0" err="1">
                <a:solidFill>
                  <a:srgbClr val="002060"/>
                </a:solidFill>
                <a:latin typeface="Times New Roman" panose="02020603050405020304" pitchFamily="18" charset="0"/>
                <a:cs typeface="Times New Roman" panose="02020603050405020304" pitchFamily="18" charset="0"/>
              </a:rPr>
              <a:t>of</a:t>
            </a:r>
            <a:r>
              <a:rPr lang="de-DE" sz="2200" kern="0" dirty="0">
                <a:solidFill>
                  <a:srgbClr val="002060"/>
                </a:solidFill>
                <a:latin typeface="Times New Roman" panose="02020603050405020304" pitchFamily="18" charset="0"/>
                <a:cs typeface="Times New Roman" panose="02020603050405020304" pitchFamily="18" charset="0"/>
              </a:rPr>
              <a:t> </a:t>
            </a:r>
            <a:r>
              <a:rPr lang="de-DE" sz="2200" kern="0" dirty="0" err="1">
                <a:solidFill>
                  <a:srgbClr val="002060"/>
                </a:solidFill>
                <a:latin typeface="Times New Roman" panose="02020603050405020304" pitchFamily="18" charset="0"/>
                <a:cs typeface="Times New Roman" panose="02020603050405020304" pitchFamily="18" charset="0"/>
              </a:rPr>
              <a:t>surveying</a:t>
            </a:r>
            <a:r>
              <a:rPr lang="de-DE" sz="2200" kern="0" dirty="0">
                <a:solidFill>
                  <a:srgbClr val="002060"/>
                </a:solidFill>
                <a:latin typeface="Times New Roman" panose="02020603050405020304" pitchFamily="18" charset="0"/>
                <a:cs typeface="Times New Roman" panose="02020603050405020304" pitchFamily="18" charset="0"/>
              </a:rPr>
              <a:t>: 2006 - </a:t>
            </a:r>
            <a:r>
              <a:rPr lang="de-DE" sz="2200" kern="0" dirty="0" smtClean="0">
                <a:solidFill>
                  <a:srgbClr val="002060"/>
                </a:solidFill>
                <a:latin typeface="Times New Roman" panose="02020603050405020304" pitchFamily="18" charset="0"/>
                <a:cs typeface="Times New Roman" panose="02020603050405020304" pitchFamily="18" charset="0"/>
              </a:rPr>
              <a:t>2018)</a:t>
            </a:r>
            <a:endParaRPr lang="de-DE" sz="2200" kern="0" dirty="0">
              <a:latin typeface="Times New Roman" panose="02020603050405020304" pitchFamily="18" charset="0"/>
              <a:cs typeface="Times New Roman" panose="02020603050405020304" pitchFamily="18" charset="0"/>
            </a:endParaRPr>
          </a:p>
          <a:p>
            <a:pPr>
              <a:spcAft>
                <a:spcPts val="1200"/>
              </a:spcAft>
            </a:pPr>
            <a:endParaRPr lang="de-DE" sz="2800" kern="0" dirty="0">
              <a:latin typeface="Times New Roman" panose="02020603050405020304" pitchFamily="18" charset="0"/>
              <a:cs typeface="Times New Roman" panose="02020603050405020304" pitchFamily="18" charset="0"/>
            </a:endParaRPr>
          </a:p>
          <a:p>
            <a:pPr marL="457200" indent="-457200">
              <a:spcAft>
                <a:spcPts val="1200"/>
              </a:spcAft>
              <a:buClr>
                <a:srgbClr val="002060"/>
              </a:buClr>
              <a:buFont typeface="Wingdings" panose="05000000000000000000" pitchFamily="2" charset="2"/>
              <a:buChar char="v"/>
            </a:pPr>
            <a:r>
              <a:rPr lang="de-DE" sz="2800" kern="0" dirty="0" err="1">
                <a:latin typeface="Times New Roman" panose="02020603050405020304" pitchFamily="18" charset="0"/>
                <a:cs typeface="Times New Roman" panose="02020603050405020304" pitchFamily="18" charset="0"/>
              </a:rPr>
              <a:t>representative</a:t>
            </a:r>
            <a:r>
              <a:rPr lang="de-DE" sz="2800" kern="0" dirty="0">
                <a:latin typeface="Times New Roman" panose="02020603050405020304" pitchFamily="18" charset="0"/>
                <a:cs typeface="Times New Roman" panose="02020603050405020304" pitchFamily="18" charset="0"/>
              </a:rPr>
              <a:t> sample </a:t>
            </a:r>
            <a:br>
              <a:rPr lang="de-DE" sz="2800" kern="0" dirty="0">
                <a:latin typeface="Times New Roman" panose="02020603050405020304" pitchFamily="18" charset="0"/>
                <a:cs typeface="Times New Roman" panose="02020603050405020304" pitchFamily="18" charset="0"/>
              </a:rPr>
            </a:br>
            <a:r>
              <a:rPr lang="de-DE" sz="2200" kern="0" dirty="0">
                <a:solidFill>
                  <a:srgbClr val="002060"/>
                </a:solidFill>
                <a:latin typeface="Times New Roman" panose="02020603050405020304" pitchFamily="18" charset="0"/>
                <a:cs typeface="Times New Roman" panose="02020603050405020304" pitchFamily="18" charset="0"/>
              </a:rPr>
              <a:t>(German- </a:t>
            </a:r>
            <a:r>
              <a:rPr lang="de-DE" sz="2200" kern="0" dirty="0" err="1">
                <a:solidFill>
                  <a:srgbClr val="002060"/>
                </a:solidFill>
                <a:latin typeface="Times New Roman" panose="02020603050405020304" pitchFamily="18" charset="0"/>
                <a:cs typeface="Times New Roman" panose="02020603050405020304" pitchFamily="18" charset="0"/>
              </a:rPr>
              <a:t>and</a:t>
            </a:r>
            <a:r>
              <a:rPr lang="de-DE" sz="2200" kern="0" dirty="0">
                <a:solidFill>
                  <a:srgbClr val="002060"/>
                </a:solidFill>
                <a:latin typeface="Times New Roman" panose="02020603050405020304" pitchFamily="18" charset="0"/>
                <a:cs typeface="Times New Roman" panose="02020603050405020304" pitchFamily="18" charset="0"/>
              </a:rPr>
              <a:t> French-</a:t>
            </a:r>
            <a:r>
              <a:rPr lang="de-DE" sz="2200" kern="0" dirty="0" err="1">
                <a:solidFill>
                  <a:srgbClr val="002060"/>
                </a:solidFill>
                <a:latin typeface="Times New Roman" panose="02020603050405020304" pitchFamily="18" charset="0"/>
                <a:cs typeface="Times New Roman" panose="02020603050405020304" pitchFamily="18" charset="0"/>
              </a:rPr>
              <a:t>speaking</a:t>
            </a:r>
            <a:r>
              <a:rPr lang="de-DE" sz="2200" kern="0" dirty="0">
                <a:solidFill>
                  <a:srgbClr val="002060"/>
                </a:solidFill>
                <a:latin typeface="Times New Roman" panose="02020603050405020304" pitchFamily="18" charset="0"/>
                <a:cs typeface="Times New Roman" panose="02020603050405020304" pitchFamily="18" charset="0"/>
              </a:rPr>
              <a:t> </a:t>
            </a:r>
            <a:r>
              <a:rPr lang="de-DE" sz="2200" kern="0" dirty="0" err="1">
                <a:solidFill>
                  <a:srgbClr val="002060"/>
                </a:solidFill>
                <a:latin typeface="Times New Roman" panose="02020603050405020304" pitchFamily="18" charset="0"/>
                <a:cs typeface="Times New Roman" panose="02020603050405020304" pitchFamily="18" charset="0"/>
              </a:rPr>
              <a:t>parts</a:t>
            </a:r>
            <a:r>
              <a:rPr lang="de-DE" sz="2200" kern="0" dirty="0">
                <a:solidFill>
                  <a:srgbClr val="002060"/>
                </a:solidFill>
                <a:latin typeface="Times New Roman" panose="02020603050405020304" pitchFamily="18" charset="0"/>
                <a:cs typeface="Times New Roman" panose="02020603050405020304" pitchFamily="18" charset="0"/>
              </a:rPr>
              <a:t> </a:t>
            </a:r>
            <a:r>
              <a:rPr lang="de-DE" sz="2200" kern="0" dirty="0" err="1">
                <a:solidFill>
                  <a:srgbClr val="002060"/>
                </a:solidFill>
                <a:latin typeface="Times New Roman" panose="02020603050405020304" pitchFamily="18" charset="0"/>
                <a:cs typeface="Times New Roman" panose="02020603050405020304" pitchFamily="18" charset="0"/>
              </a:rPr>
              <a:t>of</a:t>
            </a:r>
            <a:r>
              <a:rPr lang="de-DE" sz="2200" kern="0" dirty="0">
                <a:solidFill>
                  <a:srgbClr val="002060"/>
                </a:solidFill>
                <a:latin typeface="Times New Roman" panose="02020603050405020304" pitchFamily="18" charset="0"/>
                <a:cs typeface="Times New Roman" panose="02020603050405020304" pitchFamily="18" charset="0"/>
              </a:rPr>
              <a:t> </a:t>
            </a:r>
            <a:r>
              <a:rPr lang="de-DE" sz="2200" kern="0" dirty="0" err="1">
                <a:solidFill>
                  <a:srgbClr val="002060"/>
                </a:solidFill>
                <a:latin typeface="Times New Roman" panose="02020603050405020304" pitchFamily="18" charset="0"/>
                <a:cs typeface="Times New Roman" panose="02020603050405020304" pitchFamily="18" charset="0"/>
              </a:rPr>
              <a:t>Switzerland</a:t>
            </a:r>
            <a:r>
              <a:rPr lang="de-DE" sz="2200" kern="0" dirty="0">
                <a:solidFill>
                  <a:srgbClr val="002060"/>
                </a:solidFill>
                <a:latin typeface="Times New Roman" panose="02020603050405020304" pitchFamily="18" charset="0"/>
                <a:cs typeface="Times New Roman" panose="02020603050405020304" pitchFamily="18" charset="0"/>
              </a:rPr>
              <a:t>; ≈ 95% </a:t>
            </a:r>
            <a:r>
              <a:rPr lang="de-DE" sz="2200" kern="0" dirty="0" err="1">
                <a:solidFill>
                  <a:srgbClr val="002060"/>
                </a:solidFill>
                <a:latin typeface="Times New Roman" panose="02020603050405020304" pitchFamily="18" charset="0"/>
                <a:cs typeface="Times New Roman" panose="02020603050405020304" pitchFamily="18" charset="0"/>
              </a:rPr>
              <a:t>of</a:t>
            </a:r>
            <a:r>
              <a:rPr lang="de-DE" sz="2200" kern="0" dirty="0">
                <a:solidFill>
                  <a:srgbClr val="002060"/>
                </a:solidFill>
                <a:latin typeface="Times New Roman" panose="02020603050405020304" pitchFamily="18" charset="0"/>
                <a:cs typeface="Times New Roman" panose="02020603050405020304" pitchFamily="18" charset="0"/>
              </a:rPr>
              <a:t> </a:t>
            </a:r>
            <a:r>
              <a:rPr lang="de-DE" sz="2200" kern="0" dirty="0" err="1">
                <a:solidFill>
                  <a:srgbClr val="002060"/>
                </a:solidFill>
                <a:latin typeface="Times New Roman" panose="02020603050405020304" pitchFamily="18" charset="0"/>
                <a:cs typeface="Times New Roman" panose="02020603050405020304" pitchFamily="18" charset="0"/>
              </a:rPr>
              <a:t>the</a:t>
            </a:r>
            <a:r>
              <a:rPr lang="de-DE" sz="2200" kern="0" dirty="0">
                <a:solidFill>
                  <a:srgbClr val="002060"/>
                </a:solidFill>
                <a:latin typeface="Times New Roman" panose="02020603050405020304" pitchFamily="18" charset="0"/>
                <a:cs typeface="Times New Roman" panose="02020603050405020304" pitchFamily="18" charset="0"/>
              </a:rPr>
              <a:t> </a:t>
            </a:r>
            <a:r>
              <a:rPr lang="de-DE" sz="2200" kern="0" dirty="0" err="1">
                <a:solidFill>
                  <a:srgbClr val="002060"/>
                </a:solidFill>
                <a:latin typeface="Times New Roman" panose="02020603050405020304" pitchFamily="18" charset="0"/>
                <a:cs typeface="Times New Roman" panose="02020603050405020304" pitchFamily="18" charset="0"/>
              </a:rPr>
              <a:t>population</a:t>
            </a:r>
            <a:r>
              <a:rPr lang="de-DE" sz="2200" kern="0" dirty="0">
                <a:solidFill>
                  <a:srgbClr val="002060"/>
                </a:solidFill>
                <a:latin typeface="Times New Roman" panose="02020603050405020304" pitchFamily="18" charset="0"/>
                <a:cs typeface="Times New Roman" panose="02020603050405020304" pitchFamily="18" charset="0"/>
              </a:rPr>
              <a:t>) </a:t>
            </a:r>
            <a:endParaRPr lang="de-DE" sz="2200" kern="0" dirty="0">
              <a:latin typeface="Times New Roman" panose="02020603050405020304" pitchFamily="18" charset="0"/>
              <a:cs typeface="Times New Roman" panose="02020603050405020304" pitchFamily="18" charset="0"/>
            </a:endParaRPr>
          </a:p>
          <a:p>
            <a:pPr>
              <a:spcAft>
                <a:spcPts val="1200"/>
              </a:spcAft>
            </a:pPr>
            <a:endParaRPr lang="de-DE" sz="2800" kern="0" dirty="0">
              <a:latin typeface="Times New Roman" panose="02020603050405020304" pitchFamily="18" charset="0"/>
              <a:cs typeface="Times New Roman" panose="02020603050405020304" pitchFamily="18" charset="0"/>
            </a:endParaRPr>
          </a:p>
          <a:p>
            <a:pPr marL="457200" indent="-457200">
              <a:spcAft>
                <a:spcPts val="1200"/>
              </a:spcAft>
              <a:buClr>
                <a:srgbClr val="002060"/>
              </a:buClr>
              <a:buFont typeface="Wingdings" panose="05000000000000000000" pitchFamily="2" charset="2"/>
              <a:buChar char="v"/>
            </a:pPr>
            <a:r>
              <a:rPr lang="de-DE" sz="2800" kern="0" dirty="0" err="1">
                <a:latin typeface="Times New Roman" panose="02020603050405020304" pitchFamily="18" charset="0"/>
                <a:cs typeface="Times New Roman" panose="02020603050405020304" pitchFamily="18" charset="0"/>
              </a:rPr>
              <a:t>validation</a:t>
            </a:r>
            <a:r>
              <a:rPr lang="de-DE" sz="2800" kern="0" dirty="0">
                <a:latin typeface="Times New Roman" panose="02020603050405020304" pitchFamily="18" charset="0"/>
                <a:cs typeface="Times New Roman" panose="02020603050405020304" pitchFamily="18" charset="0"/>
              </a:rPr>
              <a:t> </a:t>
            </a:r>
            <a:r>
              <a:rPr lang="de-DE" sz="2800" kern="0" dirty="0" err="1">
                <a:latin typeface="Times New Roman" panose="02020603050405020304" pitchFamily="18" charset="0"/>
                <a:cs typeface="Times New Roman" panose="02020603050405020304" pitchFamily="18" charset="0"/>
              </a:rPr>
              <a:t>study</a:t>
            </a:r>
            <a:r>
              <a:rPr lang="de-DE" sz="2800" kern="0" dirty="0">
                <a:latin typeface="Times New Roman" panose="02020603050405020304" pitchFamily="18" charset="0"/>
                <a:cs typeface="Times New Roman" panose="02020603050405020304" pitchFamily="18" charset="0"/>
              </a:rPr>
              <a:t>: “Intensive Study“</a:t>
            </a:r>
            <a:br>
              <a:rPr lang="de-DE" sz="2800" kern="0" dirty="0">
                <a:latin typeface="Times New Roman" panose="02020603050405020304" pitchFamily="18" charset="0"/>
                <a:cs typeface="Times New Roman" panose="02020603050405020304" pitchFamily="18" charset="0"/>
              </a:rPr>
            </a:br>
            <a:r>
              <a:rPr lang="de-DE" sz="2200" kern="0" dirty="0">
                <a:solidFill>
                  <a:srgbClr val="002060"/>
                </a:solidFill>
                <a:latin typeface="Times New Roman" panose="02020603050405020304" pitchFamily="18" charset="0"/>
                <a:cs typeface="Times New Roman" panose="02020603050405020304" pitchFamily="18" charset="0"/>
              </a:rPr>
              <a:t>(additional </a:t>
            </a:r>
            <a:r>
              <a:rPr lang="de-DE" sz="2200" kern="0" dirty="0" err="1">
                <a:solidFill>
                  <a:srgbClr val="002060"/>
                </a:solidFill>
                <a:latin typeface="Times New Roman" panose="02020603050405020304" pitchFamily="18" charset="0"/>
                <a:cs typeface="Times New Roman" panose="02020603050405020304" pitchFamily="18" charset="0"/>
              </a:rPr>
              <a:t>psychological</a:t>
            </a:r>
            <a:r>
              <a:rPr lang="de-DE" sz="2200" kern="0" dirty="0">
                <a:solidFill>
                  <a:srgbClr val="002060"/>
                </a:solidFill>
                <a:latin typeface="Times New Roman" panose="02020603050405020304" pitchFamily="18" charset="0"/>
                <a:cs typeface="Times New Roman" panose="02020603050405020304" pitchFamily="18" charset="0"/>
              </a:rPr>
              <a:t> </a:t>
            </a:r>
            <a:r>
              <a:rPr lang="de-DE" sz="2200" kern="0" dirty="0" err="1">
                <a:solidFill>
                  <a:srgbClr val="002060"/>
                </a:solidFill>
                <a:latin typeface="Times New Roman" panose="02020603050405020304" pitchFamily="18" charset="0"/>
                <a:cs typeface="Times New Roman" panose="02020603050405020304" pitchFamily="18" charset="0"/>
              </a:rPr>
              <a:t>measures</a:t>
            </a:r>
            <a:r>
              <a:rPr lang="de-DE" sz="2200" kern="0" dirty="0">
                <a:solidFill>
                  <a:srgbClr val="002060"/>
                </a:solidFill>
                <a:latin typeface="Times New Roman" panose="02020603050405020304" pitchFamily="18" charset="0"/>
                <a:cs typeface="Times New Roman" panose="02020603050405020304" pitchFamily="18" charset="0"/>
              </a:rPr>
              <a:t> at </a:t>
            </a:r>
            <a:r>
              <a:rPr lang="de-DE" sz="2200" kern="0" dirty="0" err="1">
                <a:solidFill>
                  <a:srgbClr val="002060"/>
                </a:solidFill>
                <a:latin typeface="Times New Roman" panose="02020603050405020304" pitchFamily="18" charset="0"/>
                <a:cs typeface="Times New Roman" panose="02020603050405020304" pitchFamily="18" charset="0"/>
              </a:rPr>
              <a:t>the</a:t>
            </a:r>
            <a:r>
              <a:rPr lang="de-DE" sz="2200" kern="0" dirty="0">
                <a:solidFill>
                  <a:srgbClr val="002060"/>
                </a:solidFill>
                <a:latin typeface="Times New Roman" panose="02020603050405020304" pitchFamily="18" charset="0"/>
                <a:cs typeface="Times New Roman" panose="02020603050405020304" pitchFamily="18" charset="0"/>
              </a:rPr>
              <a:t> </a:t>
            </a:r>
            <a:r>
              <a:rPr lang="de-DE" sz="2200" kern="0" dirty="0" err="1">
                <a:solidFill>
                  <a:srgbClr val="002060"/>
                </a:solidFill>
                <a:latin typeface="Times New Roman" panose="02020603050405020304" pitchFamily="18" charset="0"/>
                <a:cs typeface="Times New Roman" panose="02020603050405020304" pitchFamily="18" charset="0"/>
              </a:rPr>
              <a:t>behavioral</a:t>
            </a:r>
            <a:r>
              <a:rPr lang="de-DE" sz="2200" kern="0" dirty="0">
                <a:solidFill>
                  <a:srgbClr val="002060"/>
                </a:solidFill>
                <a:latin typeface="Times New Roman" panose="02020603050405020304" pitchFamily="18" charset="0"/>
                <a:cs typeface="Times New Roman" panose="02020603050405020304" pitchFamily="18" charset="0"/>
              </a:rPr>
              <a:t> </a:t>
            </a:r>
            <a:r>
              <a:rPr lang="de-DE" sz="2200" kern="0" dirty="0" err="1">
                <a:solidFill>
                  <a:srgbClr val="002060"/>
                </a:solidFill>
                <a:latin typeface="Times New Roman" panose="02020603050405020304" pitchFamily="18" charset="0"/>
                <a:cs typeface="Times New Roman" panose="02020603050405020304" pitchFamily="18" charset="0"/>
              </a:rPr>
              <a:t>level</a:t>
            </a:r>
            <a:r>
              <a:rPr lang="de-DE" sz="2200" kern="0" dirty="0">
                <a:solidFill>
                  <a:srgbClr val="002060"/>
                </a:solidFill>
                <a:latin typeface="Times New Roman" panose="02020603050405020304" pitchFamily="18" charset="0"/>
                <a:cs typeface="Times New Roman" panose="02020603050405020304" pitchFamily="18" charset="0"/>
              </a:rPr>
              <a:t>: </a:t>
            </a:r>
            <a:r>
              <a:rPr lang="de-DE" sz="2200" kern="0" dirty="0" err="1">
                <a:solidFill>
                  <a:srgbClr val="002060"/>
                </a:solidFill>
                <a:latin typeface="Times New Roman" panose="02020603050405020304" pitchFamily="18" charset="0"/>
                <a:cs typeface="Times New Roman" panose="02020603050405020304" pitchFamily="18" charset="0"/>
              </a:rPr>
              <a:t>ages</a:t>
            </a:r>
            <a:r>
              <a:rPr lang="de-DE" sz="2200" kern="0" dirty="0">
                <a:solidFill>
                  <a:srgbClr val="002060"/>
                </a:solidFill>
                <a:latin typeface="Times New Roman" panose="02020603050405020304" pitchFamily="18" charset="0"/>
                <a:cs typeface="Times New Roman" panose="02020603050405020304" pitchFamily="18" charset="0"/>
              </a:rPr>
              <a:t> 6 </a:t>
            </a:r>
            <a:r>
              <a:rPr lang="de-DE" sz="2200" kern="0" dirty="0" err="1">
                <a:solidFill>
                  <a:srgbClr val="002060"/>
                </a:solidFill>
                <a:latin typeface="Times New Roman" panose="02020603050405020304" pitchFamily="18" charset="0"/>
                <a:cs typeface="Times New Roman" panose="02020603050405020304" pitchFamily="18" charset="0"/>
              </a:rPr>
              <a:t>to</a:t>
            </a:r>
            <a:r>
              <a:rPr lang="de-DE" sz="2200" kern="0" dirty="0">
                <a:solidFill>
                  <a:srgbClr val="002060"/>
                </a:solidFill>
                <a:latin typeface="Times New Roman" panose="02020603050405020304" pitchFamily="18" charset="0"/>
                <a:cs typeface="Times New Roman" panose="02020603050405020304" pitchFamily="18" charset="0"/>
              </a:rPr>
              <a:t> 15, 2006 - 2015)</a:t>
            </a:r>
          </a:p>
          <a:p>
            <a:pPr algn="ctr">
              <a:spcAft>
                <a:spcPts val="1200"/>
              </a:spcAft>
            </a:pPr>
            <a:endParaRPr lang="en-US" sz="2800" b="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3217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p:cNvGrpSpPr/>
          <p:nvPr/>
        </p:nvGrpSpPr>
        <p:grpSpPr>
          <a:xfrm>
            <a:off x="-65989" y="958744"/>
            <a:ext cx="11165789" cy="5899256"/>
            <a:chOff x="-65989" y="809344"/>
            <a:chExt cx="11271602" cy="6048656"/>
          </a:xfrm>
        </p:grpSpPr>
        <p:pic>
          <p:nvPicPr>
            <p:cNvPr id="4" name="Grafik 3"/>
            <p:cNvPicPr>
              <a:picLocks noChangeAspect="1"/>
            </p:cNvPicPr>
            <p:nvPr/>
          </p:nvPicPr>
          <p:blipFill rotWithShape="1">
            <a:blip r:embed="rId3" cstate="print">
              <a:extLst>
                <a:ext uri="{28A0092B-C50C-407E-A947-70E740481C1C}">
                  <a14:useLocalDpi xmlns:a14="http://schemas.microsoft.com/office/drawing/2010/main" val="0"/>
                </a:ext>
              </a:extLst>
            </a:blip>
            <a:srcRect t="14020" b="10103"/>
            <a:stretch/>
          </p:blipFill>
          <p:spPr>
            <a:xfrm>
              <a:off x="-65989" y="809344"/>
              <a:ext cx="11271602" cy="6048656"/>
            </a:xfrm>
            <a:prstGeom prst="rect">
              <a:avLst/>
            </a:prstGeom>
          </p:spPr>
        </p:pic>
        <p:sp>
          <p:nvSpPr>
            <p:cNvPr id="2" name="Textfeld 1"/>
            <p:cNvSpPr txBox="1"/>
            <p:nvPr/>
          </p:nvSpPr>
          <p:spPr>
            <a:xfrm>
              <a:off x="9211152" y="4734013"/>
              <a:ext cx="1615493" cy="292388"/>
            </a:xfrm>
            <a:prstGeom prst="rect">
              <a:avLst/>
            </a:prstGeom>
            <a:solidFill>
              <a:schemeClr val="bg1"/>
            </a:solidFill>
          </p:spPr>
          <p:txBody>
            <a:bodyPr wrap="square" rtlCol="0">
              <a:spAutoFit/>
            </a:bodyPr>
            <a:lstStyle/>
            <a:p>
              <a:r>
                <a:rPr lang="de-CH" sz="1300" dirty="0"/>
                <a:t>Primary </a:t>
              </a:r>
              <a:r>
                <a:rPr lang="de-CH" sz="1300" dirty="0" err="1"/>
                <a:t>caregiver</a:t>
              </a:r>
              <a:endParaRPr lang="de-CH" sz="1300" dirty="0"/>
            </a:p>
          </p:txBody>
        </p:sp>
      </p:grpSp>
      <p:grpSp>
        <p:nvGrpSpPr>
          <p:cNvPr id="18" name="Gruppieren 17"/>
          <p:cNvGrpSpPr/>
          <p:nvPr/>
        </p:nvGrpSpPr>
        <p:grpSpPr>
          <a:xfrm>
            <a:off x="0" y="-6122"/>
            <a:ext cx="12192000" cy="964866"/>
            <a:chOff x="0" y="-6122"/>
            <a:chExt cx="12192000" cy="964866"/>
          </a:xfrm>
        </p:grpSpPr>
        <p:grpSp>
          <p:nvGrpSpPr>
            <p:cNvPr id="19" name="Gruppieren 18"/>
            <p:cNvGrpSpPr/>
            <p:nvPr/>
          </p:nvGrpSpPr>
          <p:grpSpPr>
            <a:xfrm>
              <a:off x="0" y="-6122"/>
              <a:ext cx="12192000" cy="946536"/>
              <a:chOff x="0" y="1625600"/>
              <a:chExt cx="12192000" cy="946536"/>
            </a:xfrm>
          </p:grpSpPr>
          <p:sp>
            <p:nvSpPr>
              <p:cNvPr id="21" name="Rechteck 20"/>
              <p:cNvSpPr/>
              <p:nvPr/>
            </p:nvSpPr>
            <p:spPr>
              <a:xfrm>
                <a:off x="0" y="1625600"/>
                <a:ext cx="12192000" cy="946536"/>
              </a:xfrm>
              <a:prstGeom prst="rect">
                <a:avLst/>
              </a:prstGeom>
              <a:solidFill>
                <a:schemeClr val="accent1">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Times New Roman" panose="02020603050405020304" pitchFamily="18" charset="0"/>
                  <a:cs typeface="Times New Roman" panose="02020603050405020304" pitchFamily="18" charset="0"/>
                </a:endParaRPr>
              </a:p>
            </p:txBody>
          </p:sp>
          <p:pic>
            <p:nvPicPr>
              <p:cNvPr id="22" name="Grafik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63" y="1625600"/>
                <a:ext cx="765141" cy="736600"/>
              </a:xfrm>
              <a:prstGeom prst="rect">
                <a:avLst/>
              </a:prstGeom>
              <a:effectLst>
                <a:outerShdw blurRad="50800" dist="38100" dir="2700000" sx="106000" sy="106000" algn="tl" rotWithShape="0">
                  <a:prstClr val="black">
                    <a:alpha val="40000"/>
                  </a:prstClr>
                </a:outerShdw>
              </a:effectLst>
            </p:spPr>
          </p:pic>
        </p:grpSp>
        <p:cxnSp>
          <p:nvCxnSpPr>
            <p:cNvPr id="20" name="Gerader Verbinder 19"/>
            <p:cNvCxnSpPr/>
            <p:nvPr/>
          </p:nvCxnSpPr>
          <p:spPr>
            <a:xfrm>
              <a:off x="0" y="949317"/>
              <a:ext cx="12192000" cy="942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3" name="Textfeld 42"/>
          <p:cNvSpPr txBox="1"/>
          <p:nvPr/>
        </p:nvSpPr>
        <p:spPr>
          <a:xfrm>
            <a:off x="0" y="127777"/>
            <a:ext cx="12192000" cy="646331"/>
          </a:xfrm>
          <a:prstGeom prst="rect">
            <a:avLst/>
          </a:prstGeom>
          <a:noFill/>
        </p:spPr>
        <p:txBody>
          <a:bodyPr wrap="square" rtlCol="0">
            <a:spAutoFit/>
          </a:bodyPr>
          <a:lstStyle/>
          <a:p>
            <a:pPr algn="ctr"/>
            <a:r>
              <a:rPr lang="de-CH" sz="3600" b="1" dirty="0">
                <a:latin typeface="Times New Roman" panose="02020603050405020304" pitchFamily="18" charset="0"/>
                <a:cs typeface="Times New Roman" panose="02020603050405020304" pitchFamily="18" charset="0"/>
              </a:rPr>
              <a:t>COCON </a:t>
            </a:r>
            <a:r>
              <a:rPr lang="de-CH" sz="3600" b="1" dirty="0" err="1">
                <a:latin typeface="Times New Roman" panose="02020603050405020304" pitchFamily="18" charset="0"/>
                <a:cs typeface="Times New Roman" panose="02020603050405020304" pitchFamily="18" charset="0"/>
              </a:rPr>
              <a:t>study</a:t>
            </a:r>
            <a:r>
              <a:rPr lang="de-CH" sz="3600" b="1" dirty="0">
                <a:latin typeface="Times New Roman" panose="02020603050405020304" pitchFamily="18" charset="0"/>
                <a:cs typeface="Times New Roman" panose="02020603050405020304" pitchFamily="18" charset="0"/>
              </a:rPr>
              <a:t> design</a:t>
            </a:r>
            <a:endParaRPr lang="de-CH" sz="3200" b="1" dirty="0">
              <a:latin typeface="Times New Roman" panose="02020603050405020304" pitchFamily="18" charset="0"/>
              <a:cs typeface="Times New Roman" panose="02020603050405020304" pitchFamily="18" charset="0"/>
            </a:endParaRPr>
          </a:p>
        </p:txBody>
      </p:sp>
      <p:sp>
        <p:nvSpPr>
          <p:cNvPr id="9" name="Rechteck 8"/>
          <p:cNvSpPr/>
          <p:nvPr/>
        </p:nvSpPr>
        <p:spPr>
          <a:xfrm>
            <a:off x="8561115" y="1951191"/>
            <a:ext cx="3503886" cy="1769910"/>
          </a:xfrm>
          <a:prstGeom prst="rect">
            <a:avLst/>
          </a:prstGeom>
          <a:solidFill>
            <a:srgbClr val="FFC000">
              <a:alpha val="14000"/>
            </a:srgb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grpSp>
        <p:nvGrpSpPr>
          <p:cNvPr id="10" name="Gruppieren 9"/>
          <p:cNvGrpSpPr/>
          <p:nvPr/>
        </p:nvGrpSpPr>
        <p:grpSpPr>
          <a:xfrm>
            <a:off x="8769590" y="2167080"/>
            <a:ext cx="3295409" cy="1384995"/>
            <a:chOff x="8077199" y="1169428"/>
            <a:chExt cx="3575673" cy="1384995"/>
          </a:xfrm>
        </p:grpSpPr>
        <p:sp>
          <p:nvSpPr>
            <p:cNvPr id="11" name="Stern: 5 Zacken 10"/>
            <p:cNvSpPr/>
            <p:nvPr/>
          </p:nvSpPr>
          <p:spPr>
            <a:xfrm>
              <a:off x="8077199" y="1247541"/>
              <a:ext cx="322521" cy="276447"/>
            </a:xfrm>
            <a:prstGeom prst="star5">
              <a:avLst/>
            </a:prstGeom>
            <a:solidFill>
              <a:schemeClr val="accent2"/>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Times New Roman" panose="02020603050405020304" pitchFamily="18" charset="0"/>
                <a:cs typeface="Times New Roman" panose="02020603050405020304" pitchFamily="18" charset="0"/>
              </a:endParaRPr>
            </a:p>
          </p:txBody>
        </p:sp>
        <p:sp>
          <p:nvSpPr>
            <p:cNvPr id="12" name="Stern: 5 Zacken 11"/>
            <p:cNvSpPr/>
            <p:nvPr/>
          </p:nvSpPr>
          <p:spPr>
            <a:xfrm>
              <a:off x="8077199" y="2169944"/>
              <a:ext cx="322521" cy="276447"/>
            </a:xfrm>
            <a:prstGeom prst="star5">
              <a:avLst/>
            </a:prstGeom>
            <a:solidFill>
              <a:schemeClr val="accent2"/>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Times New Roman" panose="02020603050405020304" pitchFamily="18" charset="0"/>
                <a:cs typeface="Times New Roman" panose="02020603050405020304" pitchFamily="18" charset="0"/>
              </a:endParaRPr>
            </a:p>
          </p:txBody>
        </p:sp>
        <p:sp>
          <p:nvSpPr>
            <p:cNvPr id="13" name="Rechteck 12"/>
            <p:cNvSpPr/>
            <p:nvPr/>
          </p:nvSpPr>
          <p:spPr>
            <a:xfrm>
              <a:off x="8452884" y="1169428"/>
              <a:ext cx="3199988" cy="1384995"/>
            </a:xfrm>
            <a:prstGeom prst="rect">
              <a:avLst/>
            </a:prstGeom>
          </p:spPr>
          <p:txBody>
            <a:bodyPr wrap="square">
              <a:spAutoFit/>
            </a:bodyPr>
            <a:lstStyle/>
            <a:p>
              <a:r>
                <a:rPr lang="de-DE" sz="2400" kern="0" dirty="0">
                  <a:latin typeface="Times New Roman" panose="02020603050405020304" pitchFamily="18" charset="0"/>
                  <a:cs typeface="Times New Roman" panose="02020603050405020304" pitchFamily="18" charset="0"/>
                </a:rPr>
                <a:t>multi-</a:t>
              </a:r>
              <a:r>
                <a:rPr lang="de-DE" sz="2400" kern="0" dirty="0" err="1">
                  <a:latin typeface="Times New Roman" panose="02020603050405020304" pitchFamily="18" charset="0"/>
                  <a:cs typeface="Times New Roman" panose="02020603050405020304" pitchFamily="18" charset="0"/>
                </a:rPr>
                <a:t>cohort</a:t>
              </a:r>
              <a:r>
                <a:rPr lang="de-DE" sz="2400" kern="0" dirty="0">
                  <a:latin typeface="Times New Roman" panose="02020603050405020304" pitchFamily="18" charset="0"/>
                  <a:cs typeface="Times New Roman" panose="02020603050405020304" pitchFamily="18" charset="0"/>
                </a:rPr>
                <a:t> </a:t>
              </a:r>
              <a:r>
                <a:rPr lang="de-DE" sz="2400" kern="0" dirty="0" err="1">
                  <a:latin typeface="Times New Roman" panose="02020603050405020304" pitchFamily="18" charset="0"/>
                  <a:cs typeface="Times New Roman" panose="02020603050405020304" pitchFamily="18" charset="0"/>
                </a:rPr>
                <a:t>study</a:t>
              </a:r>
              <a:endParaRPr lang="de-DE" sz="2400" kern="0" dirty="0">
                <a:latin typeface="Times New Roman" panose="02020603050405020304" pitchFamily="18" charset="0"/>
                <a:cs typeface="Times New Roman" panose="02020603050405020304" pitchFamily="18" charset="0"/>
              </a:endParaRPr>
            </a:p>
            <a:p>
              <a:endParaRPr lang="de-DE" kern="0" dirty="0">
                <a:latin typeface="Times New Roman" panose="02020603050405020304" pitchFamily="18" charset="0"/>
                <a:cs typeface="Times New Roman" panose="02020603050405020304" pitchFamily="18" charset="0"/>
              </a:endParaRPr>
            </a:p>
            <a:p>
              <a:endParaRPr lang="de-DE" kern="0" dirty="0">
                <a:latin typeface="Times New Roman" panose="02020603050405020304" pitchFamily="18" charset="0"/>
                <a:cs typeface="Times New Roman" panose="02020603050405020304" pitchFamily="18" charset="0"/>
              </a:endParaRPr>
            </a:p>
            <a:p>
              <a:r>
                <a:rPr lang="de-DE" sz="2400" kern="0" dirty="0">
                  <a:latin typeface="Times New Roman" panose="02020603050405020304" pitchFamily="18" charset="0"/>
                  <a:cs typeface="Times New Roman" panose="02020603050405020304" pitchFamily="18" charset="0"/>
                </a:rPr>
                <a:t>multi-informant </a:t>
              </a:r>
              <a:r>
                <a:rPr lang="de-DE" sz="2400" kern="0" dirty="0" err="1">
                  <a:latin typeface="Times New Roman" panose="02020603050405020304" pitchFamily="18" charset="0"/>
                  <a:cs typeface="Times New Roman" panose="02020603050405020304" pitchFamily="18" charset="0"/>
                </a:rPr>
                <a:t>study</a:t>
              </a:r>
              <a:endParaRPr lang="de-DE" sz="2400" kern="0" dirty="0">
                <a:latin typeface="Times New Roman" panose="02020603050405020304" pitchFamily="18" charset="0"/>
                <a:cs typeface="Times New Roman" panose="02020603050405020304" pitchFamily="18" charset="0"/>
              </a:endParaRPr>
            </a:p>
          </p:txBody>
        </p:sp>
      </p:grpSp>
      <p:sp>
        <p:nvSpPr>
          <p:cNvPr id="5" name="Textfeld 4"/>
          <p:cNvSpPr txBox="1"/>
          <p:nvPr/>
        </p:nvSpPr>
        <p:spPr>
          <a:xfrm>
            <a:off x="7153239" y="1460157"/>
            <a:ext cx="981359" cy="338554"/>
          </a:xfrm>
          <a:prstGeom prst="rect">
            <a:avLst/>
          </a:prstGeom>
          <a:noFill/>
        </p:spPr>
        <p:txBody>
          <a:bodyPr wrap="none" rtlCol="0">
            <a:spAutoFit/>
          </a:bodyPr>
          <a:lstStyle/>
          <a:p>
            <a:r>
              <a:rPr lang="de-CH" sz="1600" dirty="0"/>
              <a:t>N = 1,273</a:t>
            </a:r>
          </a:p>
        </p:txBody>
      </p:sp>
      <p:sp>
        <p:nvSpPr>
          <p:cNvPr id="15" name="Textfeld 14"/>
          <p:cNvSpPr txBox="1"/>
          <p:nvPr/>
        </p:nvSpPr>
        <p:spPr>
          <a:xfrm>
            <a:off x="3629990" y="1476026"/>
            <a:ext cx="981359" cy="338554"/>
          </a:xfrm>
          <a:prstGeom prst="rect">
            <a:avLst/>
          </a:prstGeom>
          <a:noFill/>
        </p:spPr>
        <p:txBody>
          <a:bodyPr wrap="none" rtlCol="0">
            <a:spAutoFit/>
          </a:bodyPr>
          <a:lstStyle/>
          <a:p>
            <a:r>
              <a:rPr lang="de-CH" sz="1600" dirty="0"/>
              <a:t>N = 1,258</a:t>
            </a:r>
          </a:p>
        </p:txBody>
      </p:sp>
      <p:sp>
        <p:nvSpPr>
          <p:cNvPr id="17" name="Textfeld 16"/>
          <p:cNvSpPr txBox="1"/>
          <p:nvPr/>
        </p:nvSpPr>
        <p:spPr>
          <a:xfrm>
            <a:off x="1200186" y="1476026"/>
            <a:ext cx="825867" cy="338554"/>
          </a:xfrm>
          <a:prstGeom prst="rect">
            <a:avLst/>
          </a:prstGeom>
          <a:noFill/>
        </p:spPr>
        <p:txBody>
          <a:bodyPr wrap="none" rtlCol="0">
            <a:spAutoFit/>
          </a:bodyPr>
          <a:lstStyle/>
          <a:p>
            <a:r>
              <a:rPr lang="de-CH" sz="1600" dirty="0"/>
              <a:t>N = 584</a:t>
            </a:r>
          </a:p>
        </p:txBody>
      </p:sp>
    </p:spTree>
    <p:extLst>
      <p:ext uri="{BB962C8B-B14F-4D97-AF65-F5344CB8AC3E}">
        <p14:creationId xmlns:p14="http://schemas.microsoft.com/office/powerpoint/2010/main" val="4215527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pieren 11"/>
          <p:cNvGrpSpPr/>
          <p:nvPr/>
        </p:nvGrpSpPr>
        <p:grpSpPr>
          <a:xfrm>
            <a:off x="0" y="-6122"/>
            <a:ext cx="12192000" cy="964866"/>
            <a:chOff x="0" y="-6122"/>
            <a:chExt cx="12192000" cy="964866"/>
          </a:xfrm>
        </p:grpSpPr>
        <p:grpSp>
          <p:nvGrpSpPr>
            <p:cNvPr id="13" name="Gruppieren 12"/>
            <p:cNvGrpSpPr/>
            <p:nvPr/>
          </p:nvGrpSpPr>
          <p:grpSpPr>
            <a:xfrm>
              <a:off x="0" y="-6122"/>
              <a:ext cx="12192000" cy="946536"/>
              <a:chOff x="0" y="1625600"/>
              <a:chExt cx="12192000" cy="946536"/>
            </a:xfrm>
          </p:grpSpPr>
          <p:sp>
            <p:nvSpPr>
              <p:cNvPr id="20" name="Rechteck 19"/>
              <p:cNvSpPr/>
              <p:nvPr/>
            </p:nvSpPr>
            <p:spPr>
              <a:xfrm>
                <a:off x="0" y="1625600"/>
                <a:ext cx="12192000" cy="946536"/>
              </a:xfrm>
              <a:prstGeom prst="rect">
                <a:avLst/>
              </a:prstGeom>
              <a:solidFill>
                <a:schemeClr val="accent1">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Times New Roman" panose="02020603050405020304" pitchFamily="18" charset="0"/>
                  <a:cs typeface="Times New Roman" panose="02020603050405020304" pitchFamily="18" charset="0"/>
                </a:endParaRPr>
              </a:p>
            </p:txBody>
          </p:sp>
          <p:pic>
            <p:nvPicPr>
              <p:cNvPr id="21" name="Grafik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63" y="1625600"/>
                <a:ext cx="765141" cy="736600"/>
              </a:xfrm>
              <a:prstGeom prst="rect">
                <a:avLst/>
              </a:prstGeom>
              <a:effectLst>
                <a:outerShdw blurRad="50800" dist="38100" dir="2700000" sx="106000" sy="106000" algn="tl" rotWithShape="0">
                  <a:prstClr val="black">
                    <a:alpha val="40000"/>
                  </a:prstClr>
                </a:outerShdw>
              </a:effectLst>
            </p:spPr>
          </p:pic>
        </p:grpSp>
        <p:cxnSp>
          <p:nvCxnSpPr>
            <p:cNvPr id="14" name="Gerader Verbinder 13"/>
            <p:cNvCxnSpPr/>
            <p:nvPr/>
          </p:nvCxnSpPr>
          <p:spPr>
            <a:xfrm>
              <a:off x="0" y="949317"/>
              <a:ext cx="12192000" cy="942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Rechteck 6"/>
          <p:cNvSpPr/>
          <p:nvPr/>
        </p:nvSpPr>
        <p:spPr>
          <a:xfrm>
            <a:off x="0" y="145375"/>
            <a:ext cx="12192000" cy="646331"/>
          </a:xfrm>
          <a:prstGeom prst="rect">
            <a:avLst/>
          </a:prstGeom>
        </p:spPr>
        <p:txBody>
          <a:bodyPr wrap="square">
            <a:spAutoFit/>
          </a:bodyPr>
          <a:lstStyle/>
          <a:p>
            <a:pPr algn="ctr"/>
            <a:r>
              <a:rPr lang="de-DE" sz="3600" b="1" kern="0" dirty="0">
                <a:latin typeface="Times New Roman" panose="02020603050405020304" pitchFamily="18" charset="0"/>
                <a:cs typeface="Times New Roman" panose="02020603050405020304" pitchFamily="18" charset="0"/>
              </a:rPr>
              <a:t>The COCON </a:t>
            </a:r>
            <a:r>
              <a:rPr lang="de-DE" sz="3600" b="1" kern="0" dirty="0" err="1">
                <a:latin typeface="Times New Roman" panose="02020603050405020304" pitchFamily="18" charset="0"/>
                <a:cs typeface="Times New Roman" panose="02020603050405020304" pitchFamily="18" charset="0"/>
              </a:rPr>
              <a:t>study</a:t>
            </a:r>
            <a:endParaRPr lang="de-DE" sz="3600" i="1" kern="0" dirty="0">
              <a:latin typeface="Times New Roman" panose="02020603050405020304" pitchFamily="18" charset="0"/>
              <a:cs typeface="Times New Roman" panose="02020603050405020304" pitchFamily="18" charset="0"/>
            </a:endParaRPr>
          </a:p>
        </p:txBody>
      </p:sp>
      <p:grpSp>
        <p:nvGrpSpPr>
          <p:cNvPr id="9" name="Gruppieren 8"/>
          <p:cNvGrpSpPr/>
          <p:nvPr/>
        </p:nvGrpSpPr>
        <p:grpSpPr>
          <a:xfrm>
            <a:off x="-16713" y="2120900"/>
            <a:ext cx="12208713" cy="1891090"/>
            <a:chOff x="-4713" y="5220506"/>
            <a:chExt cx="12208713" cy="1374034"/>
          </a:xfrm>
        </p:grpSpPr>
        <p:cxnSp>
          <p:nvCxnSpPr>
            <p:cNvPr id="10" name="Gerader Verbinder 9"/>
            <p:cNvCxnSpPr/>
            <p:nvPr/>
          </p:nvCxnSpPr>
          <p:spPr>
            <a:xfrm>
              <a:off x="-4713" y="6585113"/>
              <a:ext cx="12192000" cy="9427"/>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0" y="5364000"/>
              <a:ext cx="12204000" cy="1077218"/>
            </a:xfrm>
            <a:prstGeom prst="rect">
              <a:avLst/>
            </a:prstGeom>
            <a:solidFill>
              <a:srgbClr val="FF9900">
                <a:alpha val="45000"/>
              </a:srgbClr>
            </a:solidFill>
          </p:spPr>
          <p:txBody>
            <a:bodyPr wrap="square" rtlCol="0" anchor="ctr">
              <a:spAutoFit/>
            </a:bodyPr>
            <a:lstStyle/>
            <a:p>
              <a:pPr marL="457200" indent="-457200" algn="ctr">
                <a:buFont typeface="Wingdings"/>
                <a:buChar char="à"/>
              </a:pPr>
              <a:r>
                <a:rPr lang="de-CH" sz="3200" dirty="0" err="1">
                  <a:solidFill>
                    <a:srgbClr val="002060"/>
                  </a:solidFill>
                  <a:latin typeface="Times New Roman" panose="02020603050405020304" pitchFamily="18" charset="0"/>
                  <a:cs typeface="Times New Roman" panose="02020603050405020304" pitchFamily="18" charset="0"/>
                </a:rPr>
                <a:t>first</a:t>
              </a:r>
              <a:r>
                <a:rPr lang="de-CH" sz="3200" dirty="0">
                  <a:solidFill>
                    <a:srgbClr val="002060"/>
                  </a:solidFill>
                  <a:latin typeface="Times New Roman" panose="02020603050405020304" pitchFamily="18" charset="0"/>
                  <a:cs typeface="Times New Roman" panose="02020603050405020304" pitchFamily="18" charset="0"/>
                </a:rPr>
                <a:t> </a:t>
              </a:r>
              <a:r>
                <a:rPr lang="de-CH" sz="3200" dirty="0" err="1">
                  <a:solidFill>
                    <a:srgbClr val="002060"/>
                  </a:solidFill>
                  <a:latin typeface="Times New Roman" panose="02020603050405020304" pitchFamily="18" charset="0"/>
                  <a:cs typeface="Times New Roman" panose="02020603050405020304" pitchFamily="18" charset="0"/>
                </a:rPr>
                <a:t>representative</a:t>
              </a:r>
              <a:r>
                <a:rPr lang="de-CH" sz="3200" dirty="0">
                  <a:solidFill>
                    <a:srgbClr val="002060"/>
                  </a:solidFill>
                  <a:latin typeface="Times New Roman" panose="02020603050405020304" pitchFamily="18" charset="0"/>
                  <a:cs typeface="Times New Roman" panose="02020603050405020304" pitchFamily="18" charset="0"/>
                </a:rPr>
                <a:t>, longitudinal, multi-</a:t>
              </a:r>
              <a:r>
                <a:rPr lang="de-CH" sz="3200" dirty="0" err="1">
                  <a:solidFill>
                    <a:srgbClr val="002060"/>
                  </a:solidFill>
                  <a:latin typeface="Times New Roman" panose="02020603050405020304" pitchFamily="18" charset="0"/>
                  <a:cs typeface="Times New Roman" panose="02020603050405020304" pitchFamily="18" charset="0"/>
                </a:rPr>
                <a:t>cohort</a:t>
              </a:r>
              <a:r>
                <a:rPr lang="de-CH" sz="3200" dirty="0">
                  <a:solidFill>
                    <a:srgbClr val="002060"/>
                  </a:solidFill>
                  <a:latin typeface="Times New Roman" panose="02020603050405020304" pitchFamily="18" charset="0"/>
                  <a:cs typeface="Times New Roman" panose="02020603050405020304" pitchFamily="18" charset="0"/>
                </a:rPr>
                <a:t>, </a:t>
              </a:r>
              <a:r>
                <a:rPr lang="de-CH" sz="3200" dirty="0" err="1">
                  <a:solidFill>
                    <a:srgbClr val="002060"/>
                  </a:solidFill>
                  <a:latin typeface="Times New Roman" panose="02020603050405020304" pitchFamily="18" charset="0"/>
                  <a:cs typeface="Times New Roman" panose="02020603050405020304" pitchFamily="18" charset="0"/>
                </a:rPr>
                <a:t>and</a:t>
              </a:r>
              <a:r>
                <a:rPr lang="de-CH" sz="3200" dirty="0">
                  <a:solidFill>
                    <a:srgbClr val="002060"/>
                  </a:solidFill>
                  <a:latin typeface="Times New Roman" panose="02020603050405020304" pitchFamily="18" charset="0"/>
                  <a:cs typeface="Times New Roman" panose="02020603050405020304" pitchFamily="18" charset="0"/>
                </a:rPr>
                <a:t> multi-informant </a:t>
              </a:r>
              <a:r>
                <a:rPr lang="de-CH" sz="3200" dirty="0" err="1">
                  <a:solidFill>
                    <a:srgbClr val="002060"/>
                  </a:solidFill>
                  <a:latin typeface="Times New Roman" panose="02020603050405020304" pitchFamily="18" charset="0"/>
                  <a:cs typeface="Times New Roman" panose="02020603050405020304" pitchFamily="18" charset="0"/>
                </a:rPr>
                <a:t>study</a:t>
              </a:r>
              <a:r>
                <a:rPr lang="de-CH" sz="3200" dirty="0">
                  <a:solidFill>
                    <a:srgbClr val="002060"/>
                  </a:solidFill>
                  <a:latin typeface="Times New Roman" panose="02020603050405020304" pitchFamily="18" charset="0"/>
                  <a:cs typeface="Times New Roman" panose="02020603050405020304" pitchFamily="18" charset="0"/>
                </a:rPr>
                <a:t> </a:t>
              </a:r>
              <a:r>
                <a:rPr lang="de-CH" sz="3200" dirty="0" err="1">
                  <a:solidFill>
                    <a:srgbClr val="002060"/>
                  </a:solidFill>
                  <a:latin typeface="Times New Roman" panose="02020603050405020304" pitchFamily="18" charset="0"/>
                  <a:cs typeface="Times New Roman" panose="02020603050405020304" pitchFamily="18" charset="0"/>
                </a:rPr>
                <a:t>of</a:t>
              </a:r>
              <a:r>
                <a:rPr lang="de-CH" sz="3200" dirty="0">
                  <a:solidFill>
                    <a:srgbClr val="002060"/>
                  </a:solidFill>
                  <a:latin typeface="Times New Roman" panose="02020603050405020304" pitchFamily="18" charset="0"/>
                  <a:cs typeface="Times New Roman" panose="02020603050405020304" pitchFamily="18" charset="0"/>
                </a:rPr>
                <a:t> </a:t>
              </a:r>
              <a:r>
                <a:rPr lang="de-CH" sz="3200" dirty="0" err="1">
                  <a:solidFill>
                    <a:srgbClr val="002060"/>
                  </a:solidFill>
                  <a:latin typeface="Times New Roman" panose="02020603050405020304" pitchFamily="18" charset="0"/>
                  <a:cs typeface="Times New Roman" panose="02020603050405020304" pitchFamily="18" charset="0"/>
                </a:rPr>
                <a:t>children</a:t>
              </a:r>
              <a:r>
                <a:rPr lang="de-CH" sz="3200" dirty="0">
                  <a:solidFill>
                    <a:srgbClr val="002060"/>
                  </a:solidFill>
                  <a:latin typeface="Times New Roman" panose="02020603050405020304" pitchFamily="18" charset="0"/>
                  <a:cs typeface="Times New Roman" panose="02020603050405020304" pitchFamily="18" charset="0"/>
                </a:rPr>
                <a:t> </a:t>
              </a:r>
              <a:r>
                <a:rPr lang="de-CH" sz="3200" dirty="0" err="1">
                  <a:solidFill>
                    <a:srgbClr val="002060"/>
                  </a:solidFill>
                  <a:latin typeface="Times New Roman" panose="02020603050405020304" pitchFamily="18" charset="0"/>
                  <a:cs typeface="Times New Roman" panose="02020603050405020304" pitchFamily="18" charset="0"/>
                </a:rPr>
                <a:t>and</a:t>
              </a:r>
              <a:r>
                <a:rPr lang="de-CH" sz="3200" dirty="0">
                  <a:solidFill>
                    <a:srgbClr val="002060"/>
                  </a:solidFill>
                  <a:latin typeface="Times New Roman" panose="02020603050405020304" pitchFamily="18" charset="0"/>
                  <a:cs typeface="Times New Roman" panose="02020603050405020304" pitchFamily="18" charset="0"/>
                </a:rPr>
                <a:t> </a:t>
              </a:r>
              <a:r>
                <a:rPr lang="de-CH" sz="3200" dirty="0" err="1">
                  <a:solidFill>
                    <a:srgbClr val="002060"/>
                  </a:solidFill>
                  <a:latin typeface="Times New Roman" panose="02020603050405020304" pitchFamily="18" charset="0"/>
                  <a:cs typeface="Times New Roman" panose="02020603050405020304" pitchFamily="18" charset="0"/>
                </a:rPr>
                <a:t>adolescents</a:t>
              </a:r>
              <a:r>
                <a:rPr lang="de-CH" sz="3200" dirty="0">
                  <a:solidFill>
                    <a:srgbClr val="002060"/>
                  </a:solidFill>
                  <a:latin typeface="Times New Roman" panose="02020603050405020304" pitchFamily="18" charset="0"/>
                  <a:cs typeface="Times New Roman" panose="02020603050405020304" pitchFamily="18" charset="0"/>
                </a:rPr>
                <a:t> in </a:t>
              </a:r>
              <a:r>
                <a:rPr lang="de-CH" sz="3200" dirty="0" err="1">
                  <a:solidFill>
                    <a:srgbClr val="002060"/>
                  </a:solidFill>
                  <a:latin typeface="Times New Roman" panose="02020603050405020304" pitchFamily="18" charset="0"/>
                  <a:cs typeface="Times New Roman" panose="02020603050405020304" pitchFamily="18" charset="0"/>
                </a:rPr>
                <a:t>Switzerland</a:t>
              </a:r>
              <a:endParaRPr lang="de-CH" sz="3200" dirty="0">
                <a:solidFill>
                  <a:srgbClr val="002060"/>
                </a:solidFill>
                <a:latin typeface="Times New Roman" panose="02020603050405020304" pitchFamily="18" charset="0"/>
                <a:cs typeface="Times New Roman" panose="02020603050405020304" pitchFamily="18" charset="0"/>
              </a:endParaRPr>
            </a:p>
          </p:txBody>
        </p:sp>
        <p:cxnSp>
          <p:nvCxnSpPr>
            <p:cNvPr id="15" name="Gerader Verbinder 14"/>
            <p:cNvCxnSpPr/>
            <p:nvPr/>
          </p:nvCxnSpPr>
          <p:spPr>
            <a:xfrm>
              <a:off x="12000" y="5220506"/>
              <a:ext cx="12192000" cy="9427"/>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88871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2"/>
            </a:gs>
            <a:gs pos="83000">
              <a:schemeClr val="accent2"/>
            </a:gs>
            <a:gs pos="100000">
              <a:schemeClr val="accent2"/>
            </a:gs>
          </a:gsLst>
          <a:lin ang="5400000" scaled="1"/>
        </a:gradFill>
        <a:effectLst/>
      </p:bgPr>
    </p:bg>
    <p:spTree>
      <p:nvGrpSpPr>
        <p:cNvPr id="1" name=""/>
        <p:cNvGrpSpPr/>
        <p:nvPr/>
      </p:nvGrpSpPr>
      <p:grpSpPr>
        <a:xfrm>
          <a:off x="0" y="0"/>
          <a:ext cx="0" cy="0"/>
          <a:chOff x="0" y="0"/>
          <a:chExt cx="0" cy="0"/>
        </a:xfrm>
      </p:grpSpPr>
      <p:pic>
        <p:nvPicPr>
          <p:cNvPr id="5" name="Grafik 4"/>
          <p:cNvPicPr>
            <a:picLocks noChangeAspect="1"/>
          </p:cNvPicPr>
          <p:nvPr/>
        </p:nvPicPr>
        <p:blipFill rotWithShape="1">
          <a:blip r:embed="rId4" cstate="print">
            <a:extLst>
              <a:ext uri="{28A0092B-C50C-407E-A947-70E740481C1C}">
                <a14:useLocalDpi xmlns:a14="http://schemas.microsoft.com/office/drawing/2010/main" val="0"/>
              </a:ext>
            </a:extLst>
          </a:blip>
          <a:srcRect t="27861" b="26373"/>
          <a:stretch/>
        </p:blipFill>
        <p:spPr>
          <a:xfrm>
            <a:off x="101601" y="3534846"/>
            <a:ext cx="6522719" cy="1306020"/>
          </a:xfrm>
          <a:prstGeom prst="rect">
            <a:avLst/>
          </a:prstGeom>
          <a:effectLst>
            <a:glow rad="228600">
              <a:schemeClr val="accent5">
                <a:satMod val="175000"/>
                <a:alpha val="40000"/>
              </a:schemeClr>
            </a:glow>
          </a:effectLst>
        </p:spPr>
      </p:pic>
      <p:sp>
        <p:nvSpPr>
          <p:cNvPr id="2" name="Titel 1"/>
          <p:cNvSpPr>
            <a:spLocks noGrp="1"/>
          </p:cNvSpPr>
          <p:nvPr>
            <p:ph type="title"/>
          </p:nvPr>
        </p:nvSpPr>
        <p:spPr>
          <a:xfrm>
            <a:off x="5425441" y="0"/>
            <a:ext cx="6837680" cy="6858000"/>
          </a:xfrm>
          <a:solidFill>
            <a:schemeClr val="accent1">
              <a:lumMod val="40000"/>
              <a:lumOff val="60000"/>
            </a:schemeClr>
          </a:solidFill>
          <a:ln>
            <a:noFill/>
          </a:ln>
          <a:effectLst>
            <a:glow rad="228600">
              <a:schemeClr val="accent5">
                <a:satMod val="175000"/>
                <a:alpha val="40000"/>
              </a:schemeClr>
            </a:glow>
          </a:effectLst>
        </p:spPr>
        <p:style>
          <a:lnRef idx="0">
            <a:scrgbClr r="0" g="0" b="0"/>
          </a:lnRef>
          <a:fillRef idx="0">
            <a:scrgbClr r="0" g="0" b="0"/>
          </a:fillRef>
          <a:effectRef idx="0">
            <a:scrgbClr r="0" g="0" b="0"/>
          </a:effectRef>
          <a:fontRef idx="minor">
            <a:schemeClr val="accent2"/>
          </a:fontRef>
        </p:style>
        <p:txBody>
          <a:bodyPr numCol="1">
            <a:normAutofit/>
          </a:bodyPr>
          <a:lstStyle/>
          <a:p>
            <a:r>
              <a:rPr lang="de-CH" sz="3600" dirty="0">
                <a:solidFill>
                  <a:sysClr val="windowText" lastClr="000000"/>
                </a:solidFill>
                <a:latin typeface="Times" panose="02020603050405020304" pitchFamily="18" charset="0"/>
                <a:cs typeface="Times" panose="02020603050405020304" pitchFamily="18" charset="0"/>
              </a:rPr>
              <a:t/>
            </a:r>
            <a:br>
              <a:rPr lang="de-CH" sz="3600" dirty="0">
                <a:solidFill>
                  <a:sysClr val="windowText" lastClr="000000"/>
                </a:solidFill>
                <a:latin typeface="Times" panose="02020603050405020304" pitchFamily="18" charset="0"/>
                <a:cs typeface="Times" panose="02020603050405020304" pitchFamily="18" charset="0"/>
              </a:rPr>
            </a:br>
            <a:r>
              <a:rPr lang="de-CH" sz="3600" dirty="0">
                <a:solidFill>
                  <a:sysClr val="windowText" lastClr="000000"/>
                </a:solidFill>
                <a:latin typeface="Times" panose="02020603050405020304" pitchFamily="18" charset="0"/>
                <a:cs typeface="Times" panose="02020603050405020304" pitchFamily="18" charset="0"/>
              </a:rPr>
              <a:t/>
            </a:r>
            <a:br>
              <a:rPr lang="de-CH" sz="3600" dirty="0">
                <a:solidFill>
                  <a:sysClr val="windowText" lastClr="000000"/>
                </a:solidFill>
                <a:latin typeface="Times" panose="02020603050405020304" pitchFamily="18" charset="0"/>
                <a:cs typeface="Times" panose="02020603050405020304" pitchFamily="18" charset="0"/>
              </a:rPr>
            </a:br>
            <a:r>
              <a:rPr lang="de-CH" sz="3600" dirty="0">
                <a:solidFill>
                  <a:sysClr val="windowText" lastClr="000000"/>
                </a:solidFill>
                <a:latin typeface="Times" panose="02020603050405020304" pitchFamily="18" charset="0"/>
                <a:cs typeface="Times" panose="02020603050405020304" pitchFamily="18" charset="0"/>
              </a:rPr>
              <a:t/>
            </a:r>
            <a:br>
              <a:rPr lang="de-CH" sz="3600" dirty="0">
                <a:solidFill>
                  <a:sysClr val="windowText" lastClr="000000"/>
                </a:solidFill>
                <a:latin typeface="Times" panose="02020603050405020304" pitchFamily="18" charset="0"/>
                <a:cs typeface="Times" panose="02020603050405020304" pitchFamily="18" charset="0"/>
              </a:rPr>
            </a:br>
            <a:r>
              <a:rPr lang="de-CH" sz="3600" dirty="0">
                <a:solidFill>
                  <a:sysClr val="windowText" lastClr="000000"/>
                </a:solidFill>
                <a:latin typeface="Times" panose="02020603050405020304" pitchFamily="18" charset="0"/>
                <a:cs typeface="Times" panose="02020603050405020304" pitchFamily="18" charset="0"/>
                <a:sym typeface="Wingdings" panose="05000000000000000000" pitchFamily="2" charset="2"/>
              </a:rPr>
              <a:t> Sampling, </a:t>
            </a:r>
            <a:r>
              <a:rPr lang="de-CH" sz="3600" dirty="0" err="1">
                <a:solidFill>
                  <a:sysClr val="windowText" lastClr="000000"/>
                </a:solidFill>
                <a:latin typeface="Times" panose="02020603050405020304" pitchFamily="18" charset="0"/>
                <a:cs typeface="Times" panose="02020603050405020304" pitchFamily="18" charset="0"/>
                <a:sym typeface="Wingdings" panose="05000000000000000000" pitchFamily="2" charset="2"/>
              </a:rPr>
              <a:t>constructs</a:t>
            </a:r>
            <a:r>
              <a:rPr lang="de-CH" sz="3600" dirty="0">
                <a:solidFill>
                  <a:sysClr val="windowText" lastClr="000000"/>
                </a:solidFill>
                <a:latin typeface="Times" panose="02020603050405020304" pitchFamily="18" charset="0"/>
                <a:cs typeface="Times" panose="02020603050405020304" pitchFamily="18" charset="0"/>
                <a:sym typeface="Wingdings" panose="05000000000000000000" pitchFamily="2" charset="2"/>
              </a:rPr>
              <a:t>, </a:t>
            </a:r>
            <a:r>
              <a:rPr lang="de-CH" sz="3600" dirty="0" err="1">
                <a:solidFill>
                  <a:sysClr val="windowText" lastClr="000000"/>
                </a:solidFill>
                <a:latin typeface="Times" panose="02020603050405020304" pitchFamily="18" charset="0"/>
                <a:cs typeface="Times" panose="02020603050405020304" pitchFamily="18" charset="0"/>
                <a:sym typeface="Wingdings" panose="05000000000000000000" pitchFamily="2" charset="2"/>
              </a:rPr>
              <a:t>topics</a:t>
            </a:r>
            <a:r>
              <a:rPr lang="de-CH" sz="3600" dirty="0">
                <a:solidFill>
                  <a:sysClr val="windowText" lastClr="000000"/>
                </a:solidFill>
                <a:latin typeface="Times" panose="02020603050405020304" pitchFamily="18" charset="0"/>
                <a:cs typeface="Times" panose="02020603050405020304" pitchFamily="18" charset="0"/>
                <a:sym typeface="Wingdings" panose="05000000000000000000" pitchFamily="2" charset="2"/>
              </a:rPr>
              <a:t>, … 		</a:t>
            </a:r>
            <a:r>
              <a:rPr lang="de-CH" sz="3600" b="1" dirty="0">
                <a:solidFill>
                  <a:sysClr val="windowText" lastClr="000000"/>
                </a:solidFill>
                <a:latin typeface="Times" panose="02020603050405020304" pitchFamily="18" charset="0"/>
                <a:cs typeface="Times" panose="02020603050405020304" pitchFamily="18" charset="0"/>
                <a:sym typeface="Wingdings" panose="05000000000000000000" pitchFamily="2" charset="2"/>
              </a:rPr>
              <a:t>Hands-on-Session</a:t>
            </a:r>
            <a:endParaRPr lang="de-CH" sz="3200" b="1" dirty="0">
              <a:solidFill>
                <a:sysClr val="windowText" lastClr="000000"/>
              </a:solidFill>
              <a:latin typeface="Times" panose="02020603050405020304" pitchFamily="18" charset="0"/>
              <a:cs typeface="Times" panose="02020603050405020304" pitchFamily="18" charset="0"/>
            </a:endParaRPr>
          </a:p>
        </p:txBody>
      </p:sp>
      <p:sp>
        <p:nvSpPr>
          <p:cNvPr id="8" name="Rechteck 7"/>
          <p:cNvSpPr/>
          <p:nvPr/>
        </p:nvSpPr>
        <p:spPr>
          <a:xfrm>
            <a:off x="101601" y="3534846"/>
            <a:ext cx="12090399" cy="1304700"/>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Rechteck 5"/>
          <p:cNvSpPr/>
          <p:nvPr/>
        </p:nvSpPr>
        <p:spPr>
          <a:xfrm rot="20937119">
            <a:off x="217090" y="615577"/>
            <a:ext cx="4421403" cy="523220"/>
          </a:xfrm>
          <a:prstGeom prst="rect">
            <a:avLst/>
          </a:prstGeom>
          <a:solidFill>
            <a:schemeClr val="bg1"/>
          </a:solidFill>
          <a:ln>
            <a:solidFill>
              <a:srgbClr val="002060"/>
            </a:solidFill>
          </a:ln>
          <a:effectLst>
            <a:glow rad="139700">
              <a:schemeClr val="accent5">
                <a:satMod val="175000"/>
                <a:alpha val="40000"/>
              </a:schemeClr>
            </a:glow>
            <a:outerShdw blurRad="50800" dist="50800" dir="5400000" algn="ctr" rotWithShape="0">
              <a:srgbClr val="002060"/>
            </a:outerShdw>
          </a:effectLst>
          <a:scene3d>
            <a:camera prst="orthographicFront"/>
            <a:lightRig rig="threePt" dir="t"/>
          </a:scene3d>
          <a:sp3d>
            <a:bevelT/>
          </a:sp3d>
        </p:spPr>
        <p:txBody>
          <a:bodyPr wrap="non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CH" sz="2800" dirty="0" err="1">
                <a:solidFill>
                  <a:sysClr val="windowText" lastClr="000000"/>
                </a:solidFill>
                <a:latin typeface="Times New Roman" panose="02020603050405020304" pitchFamily="18" charset="0"/>
                <a:cs typeface="Times New Roman" panose="02020603050405020304" pitchFamily="18" charset="0"/>
              </a:rPr>
              <a:t>Thank</a:t>
            </a:r>
            <a:r>
              <a:rPr lang="de-CH" sz="2800" dirty="0">
                <a:solidFill>
                  <a:sysClr val="windowText" lastClr="000000"/>
                </a:solidFill>
                <a:latin typeface="Times New Roman" panose="02020603050405020304" pitchFamily="18" charset="0"/>
                <a:cs typeface="Times New Roman" panose="02020603050405020304" pitchFamily="18" charset="0"/>
              </a:rPr>
              <a:t> </a:t>
            </a:r>
            <a:r>
              <a:rPr lang="de-CH" sz="2800" dirty="0" err="1">
                <a:solidFill>
                  <a:sysClr val="windowText" lastClr="000000"/>
                </a:solidFill>
                <a:latin typeface="Times New Roman" panose="02020603050405020304" pitchFamily="18" charset="0"/>
                <a:cs typeface="Times New Roman" panose="02020603050405020304" pitchFamily="18" charset="0"/>
              </a:rPr>
              <a:t>you</a:t>
            </a:r>
            <a:r>
              <a:rPr lang="de-CH" sz="2800" dirty="0">
                <a:solidFill>
                  <a:sysClr val="windowText" lastClr="000000"/>
                </a:solidFill>
                <a:latin typeface="Times New Roman" panose="02020603050405020304" pitchFamily="18" charset="0"/>
                <a:cs typeface="Times New Roman" panose="02020603050405020304" pitchFamily="18" charset="0"/>
              </a:rPr>
              <a:t> </a:t>
            </a:r>
            <a:r>
              <a:rPr lang="de-CH" sz="2800" dirty="0" err="1">
                <a:solidFill>
                  <a:sysClr val="windowText" lastClr="000000"/>
                </a:solidFill>
                <a:latin typeface="Times New Roman" panose="02020603050405020304" pitchFamily="18" charset="0"/>
                <a:cs typeface="Times New Roman" panose="02020603050405020304" pitchFamily="18" charset="0"/>
              </a:rPr>
              <a:t>for</a:t>
            </a:r>
            <a:r>
              <a:rPr lang="de-CH" sz="2800" dirty="0">
                <a:solidFill>
                  <a:sysClr val="windowText" lastClr="000000"/>
                </a:solidFill>
                <a:latin typeface="Times New Roman" panose="02020603050405020304" pitchFamily="18" charset="0"/>
                <a:cs typeface="Times New Roman" panose="02020603050405020304" pitchFamily="18" charset="0"/>
              </a:rPr>
              <a:t> </a:t>
            </a:r>
            <a:r>
              <a:rPr lang="de-CH" sz="2800" dirty="0" err="1">
                <a:solidFill>
                  <a:sysClr val="windowText" lastClr="000000"/>
                </a:solidFill>
                <a:latin typeface="Times New Roman" panose="02020603050405020304" pitchFamily="18" charset="0"/>
                <a:cs typeface="Times New Roman" panose="02020603050405020304" pitchFamily="18" charset="0"/>
              </a:rPr>
              <a:t>your</a:t>
            </a:r>
            <a:r>
              <a:rPr lang="de-CH" sz="2800" dirty="0">
                <a:solidFill>
                  <a:sysClr val="windowText" lastClr="000000"/>
                </a:solidFill>
                <a:latin typeface="Times New Roman" panose="02020603050405020304" pitchFamily="18" charset="0"/>
                <a:cs typeface="Times New Roman" panose="02020603050405020304" pitchFamily="18" charset="0"/>
              </a:rPr>
              <a:t> </a:t>
            </a:r>
            <a:r>
              <a:rPr lang="de-CH" sz="2800" dirty="0" err="1">
                <a:solidFill>
                  <a:sysClr val="windowText" lastClr="000000"/>
                </a:solidFill>
                <a:latin typeface="Times New Roman" panose="02020603050405020304" pitchFamily="18" charset="0"/>
                <a:cs typeface="Times New Roman" panose="02020603050405020304" pitchFamily="18" charset="0"/>
              </a:rPr>
              <a:t>attention</a:t>
            </a:r>
            <a:r>
              <a:rPr lang="de-CH" sz="2800" dirty="0">
                <a:solidFill>
                  <a:sysClr val="windowText" lastClr="000000"/>
                </a:solidFill>
                <a:latin typeface="Times New Roman" panose="02020603050405020304" pitchFamily="18" charset="0"/>
                <a:cs typeface="Times New Roman" panose="02020603050405020304" pitchFamily="18" charset="0"/>
              </a:rPr>
              <a:t>.</a:t>
            </a:r>
            <a:endParaRPr lang="de-CH"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51635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406</Words>
  <Application>Microsoft Office PowerPoint</Application>
  <PresentationFormat>Benutzerdefiniert</PresentationFormat>
  <Paragraphs>54</Paragraphs>
  <Slides>8</Slides>
  <Notes>8</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 Sampling, constructs, topics, …   Hands-on-Session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Anne</dc:creator>
  <cp:lastModifiedBy>Igel</cp:lastModifiedBy>
  <cp:revision>749</cp:revision>
  <cp:lastPrinted>2017-01-26T15:10:41Z</cp:lastPrinted>
  <dcterms:created xsi:type="dcterms:W3CDTF">2016-10-03T13:10:27Z</dcterms:created>
  <dcterms:modified xsi:type="dcterms:W3CDTF">2019-02-14T06:37:03Z</dcterms:modified>
</cp:coreProperties>
</file>